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59"/>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302" r:id="rId47"/>
    <p:sldId id="303" r:id="rId48"/>
    <p:sldId id="300" r:id="rId49"/>
    <p:sldId id="301" r:id="rId50"/>
    <p:sldId id="298" r:id="rId51"/>
    <p:sldId id="299" r:id="rId52"/>
    <p:sldId id="304" r:id="rId53"/>
    <p:sldId id="305" r:id="rId54"/>
    <p:sldId id="306" r:id="rId55"/>
    <p:sldId id="307" r:id="rId56"/>
    <p:sldId id="309" r:id="rId57"/>
    <p:sldId id="308" r:id="rId5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3895C6"/>
    <a:srgbClr val="77BA44"/>
    <a:srgbClr val="E8802C"/>
    <a:srgbClr val="75B9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3D5CA6-AC38-ED4B-A88A-EFC67A1BF028}" v="115" dt="2019-10-18T22:33: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61" Type="http://schemas.openxmlformats.org/officeDocument/2006/relationships/viewProps" Target="viewProp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presProps" Target="presProps.xml"/><Relationship Id="rId65"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Bard" userId="dd44fe4a-003d-4b1e-9b8d-12859db02ee6" providerId="ADAL" clId="{503D5CA6-AC38-ED4B-A88A-EFC67A1BF028}"/>
    <pc:docChg chg="modSld">
      <pc:chgData name="David Bard" userId="dd44fe4a-003d-4b1e-9b8d-12859db02ee6" providerId="ADAL" clId="{503D5CA6-AC38-ED4B-A88A-EFC67A1BF028}" dt="2019-10-18T22:33:46.001" v="114" actId="122"/>
      <pc:docMkLst>
        <pc:docMk/>
      </pc:docMkLst>
      <pc:sldChg chg="modSp">
        <pc:chgData name="David Bard" userId="dd44fe4a-003d-4b1e-9b8d-12859db02ee6" providerId="ADAL" clId="{503D5CA6-AC38-ED4B-A88A-EFC67A1BF028}" dt="2019-10-18T22:28:36.612" v="3" actId="20577"/>
        <pc:sldMkLst>
          <pc:docMk/>
          <pc:sldMk cId="3265712041" sldId="260"/>
        </pc:sldMkLst>
        <pc:spChg chg="mod">
          <ac:chgData name="David Bard" userId="dd44fe4a-003d-4b1e-9b8d-12859db02ee6" providerId="ADAL" clId="{503D5CA6-AC38-ED4B-A88A-EFC67A1BF028}" dt="2019-10-18T22:28:36.612" v="3" actId="20577"/>
          <ac:spMkLst>
            <pc:docMk/>
            <pc:sldMk cId="3265712041" sldId="260"/>
            <ac:spMk id="2" creationId="{662FE357-036B-574C-AD00-C9E21EA6FA24}"/>
          </ac:spMkLst>
        </pc:spChg>
      </pc:sldChg>
      <pc:sldChg chg="modSp">
        <pc:chgData name="David Bard" userId="dd44fe4a-003d-4b1e-9b8d-12859db02ee6" providerId="ADAL" clId="{503D5CA6-AC38-ED4B-A88A-EFC67A1BF028}" dt="2019-10-18T22:28:46.380" v="20" actId="20577"/>
        <pc:sldMkLst>
          <pc:docMk/>
          <pc:sldMk cId="1993668762" sldId="261"/>
        </pc:sldMkLst>
        <pc:spChg chg="mod">
          <ac:chgData name="David Bard" userId="dd44fe4a-003d-4b1e-9b8d-12859db02ee6" providerId="ADAL" clId="{503D5CA6-AC38-ED4B-A88A-EFC67A1BF028}" dt="2019-10-18T22:28:46.380" v="20" actId="20577"/>
          <ac:spMkLst>
            <pc:docMk/>
            <pc:sldMk cId="1993668762" sldId="261"/>
            <ac:spMk id="3" creationId="{A05050F3-EBB7-A64B-BD9D-7DA2AAF77627}"/>
          </ac:spMkLst>
        </pc:spChg>
      </pc:sldChg>
      <pc:sldChg chg="modSp">
        <pc:chgData name="David Bard" userId="dd44fe4a-003d-4b1e-9b8d-12859db02ee6" providerId="ADAL" clId="{503D5CA6-AC38-ED4B-A88A-EFC67A1BF028}" dt="2019-10-18T22:29:56.487" v="21" actId="1076"/>
        <pc:sldMkLst>
          <pc:docMk/>
          <pc:sldMk cId="1509022177" sldId="262"/>
        </pc:sldMkLst>
        <pc:spChg chg="mod">
          <ac:chgData name="David Bard" userId="dd44fe4a-003d-4b1e-9b8d-12859db02ee6" providerId="ADAL" clId="{503D5CA6-AC38-ED4B-A88A-EFC67A1BF028}" dt="2019-10-18T22:29:56.487" v="21" actId="1076"/>
          <ac:spMkLst>
            <pc:docMk/>
            <pc:sldMk cId="1509022177" sldId="262"/>
            <ac:spMk id="2" creationId="{662FE357-036B-574C-AD00-C9E21EA6FA24}"/>
          </ac:spMkLst>
        </pc:spChg>
      </pc:sldChg>
      <pc:sldChg chg="modSp">
        <pc:chgData name="David Bard" userId="dd44fe4a-003d-4b1e-9b8d-12859db02ee6" providerId="ADAL" clId="{503D5CA6-AC38-ED4B-A88A-EFC67A1BF028}" dt="2019-10-18T22:32:34.743" v="23" actId="20577"/>
        <pc:sldMkLst>
          <pc:docMk/>
          <pc:sldMk cId="3892702358" sldId="282"/>
        </pc:sldMkLst>
        <pc:spChg chg="mod">
          <ac:chgData name="David Bard" userId="dd44fe4a-003d-4b1e-9b8d-12859db02ee6" providerId="ADAL" clId="{503D5CA6-AC38-ED4B-A88A-EFC67A1BF028}" dt="2019-10-18T22:32:34.743" v="23" actId="20577"/>
          <ac:spMkLst>
            <pc:docMk/>
            <pc:sldMk cId="3892702358" sldId="282"/>
            <ac:spMk id="2" creationId="{662FE357-036B-574C-AD00-C9E21EA6FA24}"/>
          </ac:spMkLst>
        </pc:spChg>
      </pc:sldChg>
      <pc:sldChg chg="modSp">
        <pc:chgData name="David Bard" userId="dd44fe4a-003d-4b1e-9b8d-12859db02ee6" providerId="ADAL" clId="{503D5CA6-AC38-ED4B-A88A-EFC67A1BF028}" dt="2019-10-18T22:33:32.097" v="105" actId="20577"/>
        <pc:sldMkLst>
          <pc:docMk/>
          <pc:sldMk cId="4171942215" sldId="286"/>
        </pc:sldMkLst>
        <pc:spChg chg="mod">
          <ac:chgData name="David Bard" userId="dd44fe4a-003d-4b1e-9b8d-12859db02ee6" providerId="ADAL" clId="{503D5CA6-AC38-ED4B-A88A-EFC67A1BF028}" dt="2019-10-18T22:33:32.097" v="105" actId="20577"/>
          <ac:spMkLst>
            <pc:docMk/>
            <pc:sldMk cId="4171942215" sldId="286"/>
            <ac:spMk id="2" creationId="{662FE357-036B-574C-AD00-C9E21EA6FA24}"/>
          </ac:spMkLst>
        </pc:spChg>
      </pc:sldChg>
      <pc:sldChg chg="modSp">
        <pc:chgData name="David Bard" userId="dd44fe4a-003d-4b1e-9b8d-12859db02ee6" providerId="ADAL" clId="{503D5CA6-AC38-ED4B-A88A-EFC67A1BF028}" dt="2019-10-18T22:33:46.001" v="114" actId="122"/>
        <pc:sldMkLst>
          <pc:docMk/>
          <pc:sldMk cId="1136287181" sldId="287"/>
        </pc:sldMkLst>
        <pc:spChg chg="mod">
          <ac:chgData name="David Bard" userId="dd44fe4a-003d-4b1e-9b8d-12859db02ee6" providerId="ADAL" clId="{503D5CA6-AC38-ED4B-A88A-EFC67A1BF028}" dt="2019-10-18T22:33:46.001" v="114" actId="122"/>
          <ac:spMkLst>
            <pc:docMk/>
            <pc:sldMk cId="1136287181" sldId="287"/>
            <ac:spMk id="8" creationId="{DC502015-EFDD-8741-A121-179E606F109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C1F805-F601-7D4A-8F1A-6B607970EBEB}" type="datetimeFigureOut">
              <a:rPr lang="en-US" smtClean="0"/>
              <a:t>10/18/2019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177B65-7E12-DD45-A3FA-6D2EA87AFAEE}" type="slidenum">
              <a:rPr lang="en-US" smtClean="0"/>
              <a:t>‹#›</a:t>
            </a:fld>
            <a:endParaRPr lang="en-US"/>
          </a:p>
        </p:txBody>
      </p:sp>
    </p:spTree>
    <p:extLst>
      <p:ext uri="{BB962C8B-B14F-4D97-AF65-F5344CB8AC3E}">
        <p14:creationId xmlns:p14="http://schemas.microsoft.com/office/powerpoint/2010/main" val="1684240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4177B65-7E12-DD45-A3FA-6D2EA87AFAEE}" type="slidenum">
              <a:rPr lang="en-US" smtClean="0"/>
              <a:t>2</a:t>
            </a:fld>
            <a:endParaRPr lang="en-US"/>
          </a:p>
        </p:txBody>
      </p:sp>
    </p:spTree>
    <p:extLst>
      <p:ext uri="{BB962C8B-B14F-4D97-AF65-F5344CB8AC3E}">
        <p14:creationId xmlns:p14="http://schemas.microsoft.com/office/powerpoint/2010/main" val="1061857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1-100</a:t>
            </a:r>
          </a:p>
        </p:txBody>
      </p:sp>
      <p:sp>
        <p:nvSpPr>
          <p:cNvPr id="4" name="Slide Number Placeholder 3"/>
          <p:cNvSpPr>
            <a:spLocks noGrp="1"/>
          </p:cNvSpPr>
          <p:nvPr>
            <p:ph type="sldNum" sz="quarter" idx="5"/>
          </p:nvPr>
        </p:nvSpPr>
        <p:spPr/>
        <p:txBody>
          <a:bodyPr/>
          <a:lstStyle/>
          <a:p>
            <a:fld id="{E4177B65-7E12-DD45-A3FA-6D2EA87AFAEE}" type="slidenum">
              <a:rPr lang="en-US" smtClean="0"/>
              <a:t>3</a:t>
            </a:fld>
            <a:endParaRPr lang="en-US"/>
          </a:p>
        </p:txBody>
      </p:sp>
    </p:spTree>
    <p:extLst>
      <p:ext uri="{BB962C8B-B14F-4D97-AF65-F5344CB8AC3E}">
        <p14:creationId xmlns:p14="http://schemas.microsoft.com/office/powerpoint/2010/main" val="4065568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1-100</a:t>
            </a:r>
          </a:p>
        </p:txBody>
      </p:sp>
      <p:sp>
        <p:nvSpPr>
          <p:cNvPr id="4" name="Slide Number Placeholder 3"/>
          <p:cNvSpPr>
            <a:spLocks noGrp="1"/>
          </p:cNvSpPr>
          <p:nvPr>
            <p:ph type="sldNum" sz="quarter" idx="5"/>
          </p:nvPr>
        </p:nvSpPr>
        <p:spPr/>
        <p:txBody>
          <a:bodyPr/>
          <a:lstStyle/>
          <a:p>
            <a:fld id="{E4177B65-7E12-DD45-A3FA-6D2EA87AFAEE}" type="slidenum">
              <a:rPr lang="en-US" smtClean="0"/>
              <a:t>4</a:t>
            </a:fld>
            <a:endParaRPr lang="en-US"/>
          </a:p>
        </p:txBody>
      </p:sp>
    </p:spTree>
    <p:extLst>
      <p:ext uri="{BB962C8B-B14F-4D97-AF65-F5344CB8AC3E}">
        <p14:creationId xmlns:p14="http://schemas.microsoft.com/office/powerpoint/2010/main" val="3677901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25A5F-0901-734E-82AD-97C3C957215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802E3F-2FC3-604B-AD4F-CC30762455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C199A19-A4C4-5441-9F5B-234A1AC4EE39}"/>
              </a:ext>
            </a:extLst>
          </p:cNvPr>
          <p:cNvSpPr>
            <a:spLocks noGrp="1"/>
          </p:cNvSpPr>
          <p:nvPr>
            <p:ph type="dt" sz="half" idx="10"/>
          </p:nvPr>
        </p:nvSpPr>
        <p:spPr/>
        <p:txBody>
          <a:bodyPr/>
          <a:lstStyle/>
          <a:p>
            <a:fld id="{4003F939-ADE8-354E-A80B-33BC0D046453}" type="datetimeFigureOut">
              <a:rPr lang="en-US" smtClean="0"/>
              <a:t>10/18/2019</a:t>
            </a:fld>
            <a:endParaRPr lang="en-US"/>
          </a:p>
        </p:txBody>
      </p:sp>
      <p:sp>
        <p:nvSpPr>
          <p:cNvPr id="5" name="Footer Placeholder 4">
            <a:extLst>
              <a:ext uri="{FF2B5EF4-FFF2-40B4-BE49-F238E27FC236}">
                <a16:creationId xmlns:a16="http://schemas.microsoft.com/office/drawing/2014/main" id="{6432A8DE-B4CD-7445-BDB8-14BAF498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019930-42BC-ED46-89D0-B7CB524D3A32}"/>
              </a:ext>
            </a:extLst>
          </p:cNvPr>
          <p:cNvSpPr>
            <a:spLocks noGrp="1"/>
          </p:cNvSpPr>
          <p:nvPr>
            <p:ph type="sldNum" sz="quarter" idx="12"/>
          </p:nvPr>
        </p:nvSpPr>
        <p:spPr/>
        <p:txBody>
          <a:bodyPr/>
          <a:lstStyle/>
          <a:p>
            <a:fld id="{F1DEBE11-E661-4749-AE07-9F50E3D4070B}" type="slidenum">
              <a:rPr lang="en-US" smtClean="0"/>
              <a:t>‹#›</a:t>
            </a:fld>
            <a:endParaRPr lang="en-US"/>
          </a:p>
        </p:txBody>
      </p:sp>
    </p:spTree>
    <p:extLst>
      <p:ext uri="{BB962C8B-B14F-4D97-AF65-F5344CB8AC3E}">
        <p14:creationId xmlns:p14="http://schemas.microsoft.com/office/powerpoint/2010/main" val="1529352205"/>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D898F-9754-6943-A476-C9738F8596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7549F57-C00A-4B48-9122-C74ED3BA5B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615AC1F-8D0B-EE42-816C-E858530965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4FDC14F-E22E-3B47-8C8B-474C48E3BD09}"/>
              </a:ext>
            </a:extLst>
          </p:cNvPr>
          <p:cNvSpPr>
            <a:spLocks noGrp="1"/>
          </p:cNvSpPr>
          <p:nvPr>
            <p:ph type="dt" sz="half" idx="10"/>
          </p:nvPr>
        </p:nvSpPr>
        <p:spPr/>
        <p:txBody>
          <a:bodyPr/>
          <a:lstStyle/>
          <a:p>
            <a:fld id="{4003F939-ADE8-354E-A80B-33BC0D046453}" type="datetimeFigureOut">
              <a:rPr lang="en-US" smtClean="0"/>
              <a:t>10/18/2019</a:t>
            </a:fld>
            <a:endParaRPr lang="en-US"/>
          </a:p>
        </p:txBody>
      </p:sp>
      <p:sp>
        <p:nvSpPr>
          <p:cNvPr id="6" name="Footer Placeholder 5">
            <a:extLst>
              <a:ext uri="{FF2B5EF4-FFF2-40B4-BE49-F238E27FC236}">
                <a16:creationId xmlns:a16="http://schemas.microsoft.com/office/drawing/2014/main" id="{DD445DE4-4BF9-CE4A-9F95-8DA8B8FB45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CFB19C-32FB-C044-85E9-7775B98EF861}"/>
              </a:ext>
            </a:extLst>
          </p:cNvPr>
          <p:cNvSpPr>
            <a:spLocks noGrp="1"/>
          </p:cNvSpPr>
          <p:nvPr>
            <p:ph type="sldNum" sz="quarter" idx="12"/>
          </p:nvPr>
        </p:nvSpPr>
        <p:spPr/>
        <p:txBody>
          <a:bodyPr/>
          <a:lstStyle/>
          <a:p>
            <a:fld id="{F1DEBE11-E661-4749-AE07-9F50E3D4070B}" type="slidenum">
              <a:rPr lang="en-US" smtClean="0"/>
              <a:t>‹#›</a:t>
            </a:fld>
            <a:endParaRPr lang="en-US"/>
          </a:p>
        </p:txBody>
      </p:sp>
    </p:spTree>
    <p:extLst>
      <p:ext uri="{BB962C8B-B14F-4D97-AF65-F5344CB8AC3E}">
        <p14:creationId xmlns:p14="http://schemas.microsoft.com/office/powerpoint/2010/main" val="2000443093"/>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C9029-5B66-D44D-9B8A-605B259A74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E90F03E-BE7D-D744-98A5-8FE62F477D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F1EF08E-6D2D-4D40-A9CB-CA34248BF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C17D5D-FBE6-6641-98EE-AACC90484CB3}"/>
              </a:ext>
            </a:extLst>
          </p:cNvPr>
          <p:cNvSpPr>
            <a:spLocks noGrp="1"/>
          </p:cNvSpPr>
          <p:nvPr>
            <p:ph type="dt" sz="half" idx="10"/>
          </p:nvPr>
        </p:nvSpPr>
        <p:spPr/>
        <p:txBody>
          <a:bodyPr/>
          <a:lstStyle/>
          <a:p>
            <a:fld id="{4003F939-ADE8-354E-A80B-33BC0D046453}" type="datetimeFigureOut">
              <a:rPr lang="en-US" smtClean="0"/>
              <a:t>10/18/2019</a:t>
            </a:fld>
            <a:endParaRPr lang="en-US"/>
          </a:p>
        </p:txBody>
      </p:sp>
      <p:sp>
        <p:nvSpPr>
          <p:cNvPr id="6" name="Footer Placeholder 5">
            <a:extLst>
              <a:ext uri="{FF2B5EF4-FFF2-40B4-BE49-F238E27FC236}">
                <a16:creationId xmlns:a16="http://schemas.microsoft.com/office/drawing/2014/main" id="{563A5A47-CFEC-A041-A2BE-57FDE16623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834623-0C87-594B-BCC2-518995A5D22D}"/>
              </a:ext>
            </a:extLst>
          </p:cNvPr>
          <p:cNvSpPr>
            <a:spLocks noGrp="1"/>
          </p:cNvSpPr>
          <p:nvPr>
            <p:ph type="sldNum" sz="quarter" idx="12"/>
          </p:nvPr>
        </p:nvSpPr>
        <p:spPr/>
        <p:txBody>
          <a:bodyPr/>
          <a:lstStyle/>
          <a:p>
            <a:fld id="{F1DEBE11-E661-4749-AE07-9F50E3D4070B}" type="slidenum">
              <a:rPr lang="en-US" smtClean="0"/>
              <a:t>‹#›</a:t>
            </a:fld>
            <a:endParaRPr lang="en-US"/>
          </a:p>
        </p:txBody>
      </p:sp>
    </p:spTree>
    <p:extLst>
      <p:ext uri="{BB962C8B-B14F-4D97-AF65-F5344CB8AC3E}">
        <p14:creationId xmlns:p14="http://schemas.microsoft.com/office/powerpoint/2010/main" val="2916008874"/>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AB2CC-81E9-0B46-8B65-F3346B4515D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ECD964-8644-714C-BAF9-7B84147684B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0D6DA0-B3A1-4042-BE06-9C2F7A9BD135}"/>
              </a:ext>
            </a:extLst>
          </p:cNvPr>
          <p:cNvSpPr>
            <a:spLocks noGrp="1"/>
          </p:cNvSpPr>
          <p:nvPr>
            <p:ph type="dt" sz="half" idx="10"/>
          </p:nvPr>
        </p:nvSpPr>
        <p:spPr/>
        <p:txBody>
          <a:bodyPr/>
          <a:lstStyle/>
          <a:p>
            <a:fld id="{4003F939-ADE8-354E-A80B-33BC0D046453}" type="datetimeFigureOut">
              <a:rPr lang="en-US" smtClean="0"/>
              <a:t>10/18/2019</a:t>
            </a:fld>
            <a:endParaRPr lang="en-US"/>
          </a:p>
        </p:txBody>
      </p:sp>
      <p:sp>
        <p:nvSpPr>
          <p:cNvPr id="5" name="Footer Placeholder 4">
            <a:extLst>
              <a:ext uri="{FF2B5EF4-FFF2-40B4-BE49-F238E27FC236}">
                <a16:creationId xmlns:a16="http://schemas.microsoft.com/office/drawing/2014/main" id="{9E630627-FEF4-1E46-AF41-AB4A861456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E3DA3C-533E-F143-85AB-36A843BC0417}"/>
              </a:ext>
            </a:extLst>
          </p:cNvPr>
          <p:cNvSpPr>
            <a:spLocks noGrp="1"/>
          </p:cNvSpPr>
          <p:nvPr>
            <p:ph type="sldNum" sz="quarter" idx="12"/>
          </p:nvPr>
        </p:nvSpPr>
        <p:spPr/>
        <p:txBody>
          <a:bodyPr/>
          <a:lstStyle/>
          <a:p>
            <a:fld id="{F1DEBE11-E661-4749-AE07-9F50E3D4070B}" type="slidenum">
              <a:rPr lang="en-US" smtClean="0"/>
              <a:t>‹#›</a:t>
            </a:fld>
            <a:endParaRPr lang="en-US"/>
          </a:p>
        </p:txBody>
      </p:sp>
    </p:spTree>
    <p:extLst>
      <p:ext uri="{BB962C8B-B14F-4D97-AF65-F5344CB8AC3E}">
        <p14:creationId xmlns:p14="http://schemas.microsoft.com/office/powerpoint/2010/main" val="4248049027"/>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CEE8AA-0A21-9340-B68F-9204F1E8DB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0B0CABA-34FC-F94B-A8A4-1C0A8C7CF94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7710FE-C494-8040-B768-CDD7DE2B5B0F}"/>
              </a:ext>
            </a:extLst>
          </p:cNvPr>
          <p:cNvSpPr>
            <a:spLocks noGrp="1"/>
          </p:cNvSpPr>
          <p:nvPr>
            <p:ph type="dt" sz="half" idx="10"/>
          </p:nvPr>
        </p:nvSpPr>
        <p:spPr/>
        <p:txBody>
          <a:bodyPr/>
          <a:lstStyle/>
          <a:p>
            <a:fld id="{4003F939-ADE8-354E-A80B-33BC0D046453}" type="datetimeFigureOut">
              <a:rPr lang="en-US" smtClean="0"/>
              <a:t>10/18/2019</a:t>
            </a:fld>
            <a:endParaRPr lang="en-US"/>
          </a:p>
        </p:txBody>
      </p:sp>
      <p:sp>
        <p:nvSpPr>
          <p:cNvPr id="5" name="Footer Placeholder 4">
            <a:extLst>
              <a:ext uri="{FF2B5EF4-FFF2-40B4-BE49-F238E27FC236}">
                <a16:creationId xmlns:a16="http://schemas.microsoft.com/office/drawing/2014/main" id="{E5DDBC03-50FB-3E4D-99FA-60BDA440B7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943EE5-43CF-5D4B-95BC-7438E718902F}"/>
              </a:ext>
            </a:extLst>
          </p:cNvPr>
          <p:cNvSpPr>
            <a:spLocks noGrp="1"/>
          </p:cNvSpPr>
          <p:nvPr>
            <p:ph type="sldNum" sz="quarter" idx="12"/>
          </p:nvPr>
        </p:nvSpPr>
        <p:spPr/>
        <p:txBody>
          <a:bodyPr/>
          <a:lstStyle/>
          <a:p>
            <a:fld id="{F1DEBE11-E661-4749-AE07-9F50E3D4070B}" type="slidenum">
              <a:rPr lang="en-US" smtClean="0"/>
              <a:t>‹#›</a:t>
            </a:fld>
            <a:endParaRPr lang="en-US"/>
          </a:p>
        </p:txBody>
      </p:sp>
    </p:spTree>
    <p:extLst>
      <p:ext uri="{BB962C8B-B14F-4D97-AF65-F5344CB8AC3E}">
        <p14:creationId xmlns:p14="http://schemas.microsoft.com/office/powerpoint/2010/main" val="1839361645"/>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4D1F8-0BB5-F74B-980B-46AD77053099}"/>
              </a:ext>
            </a:extLst>
          </p:cNvPr>
          <p:cNvSpPr>
            <a:spLocks noGrp="1"/>
          </p:cNvSpPr>
          <p:nvPr>
            <p:ph type="title"/>
          </p:nvPr>
        </p:nvSpPr>
        <p:spPr/>
        <p:txBody>
          <a:bodyPr/>
          <a:lstStyle>
            <a:lvl1pPr algn="ctr">
              <a:defRPr>
                <a:solidFill>
                  <a:srgbClr val="666666"/>
                </a:solidFill>
                <a:latin typeface="Myriad Pro" panose="020B0503030403020204" pitchFamily="34" charset="0"/>
              </a:defRPr>
            </a:lvl1pPr>
          </a:lstStyle>
          <a:p>
            <a:r>
              <a:rPr lang="en-US"/>
              <a:t>Click to edit Master title style</a:t>
            </a:r>
          </a:p>
        </p:txBody>
      </p:sp>
      <p:sp>
        <p:nvSpPr>
          <p:cNvPr id="3" name="Date Placeholder 2">
            <a:extLst>
              <a:ext uri="{FF2B5EF4-FFF2-40B4-BE49-F238E27FC236}">
                <a16:creationId xmlns:a16="http://schemas.microsoft.com/office/drawing/2014/main" id="{ECA6E2A1-0D79-F449-8278-F748AA51BA7D}"/>
              </a:ext>
            </a:extLst>
          </p:cNvPr>
          <p:cNvSpPr>
            <a:spLocks noGrp="1"/>
          </p:cNvSpPr>
          <p:nvPr>
            <p:ph type="dt" sz="half" idx="10"/>
          </p:nvPr>
        </p:nvSpPr>
        <p:spPr/>
        <p:txBody>
          <a:bodyPr/>
          <a:lstStyle/>
          <a:p>
            <a:fld id="{4003F939-ADE8-354E-A80B-33BC0D046453}" type="datetimeFigureOut">
              <a:rPr lang="en-US" smtClean="0"/>
              <a:t>10/18/2019</a:t>
            </a:fld>
            <a:endParaRPr lang="en-US"/>
          </a:p>
        </p:txBody>
      </p:sp>
      <p:sp>
        <p:nvSpPr>
          <p:cNvPr id="4" name="Footer Placeholder 3">
            <a:extLst>
              <a:ext uri="{FF2B5EF4-FFF2-40B4-BE49-F238E27FC236}">
                <a16:creationId xmlns:a16="http://schemas.microsoft.com/office/drawing/2014/main" id="{13658FE1-0508-CE4C-8504-4D548C73C9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B994389-8ED6-A74F-84CB-D08B289CAD17}"/>
              </a:ext>
            </a:extLst>
          </p:cNvPr>
          <p:cNvSpPr>
            <a:spLocks noGrp="1"/>
          </p:cNvSpPr>
          <p:nvPr>
            <p:ph type="sldNum" sz="quarter" idx="12"/>
          </p:nvPr>
        </p:nvSpPr>
        <p:spPr/>
        <p:txBody>
          <a:bodyPr/>
          <a:lstStyle/>
          <a:p>
            <a:fld id="{F1DEBE11-E661-4749-AE07-9F50E3D4070B}" type="slidenum">
              <a:rPr lang="en-US" smtClean="0"/>
              <a:t>‹#›</a:t>
            </a:fld>
            <a:endParaRPr lang="en-US"/>
          </a:p>
        </p:txBody>
      </p:sp>
      <p:sp>
        <p:nvSpPr>
          <p:cNvPr id="6" name="Rounded Rectangle 5">
            <a:hlinkClick r:id="" action="ppaction://hlinkshowjump?jump=nextslide" highlightClick="1"/>
            <a:extLst>
              <a:ext uri="{FF2B5EF4-FFF2-40B4-BE49-F238E27FC236}">
                <a16:creationId xmlns:a16="http://schemas.microsoft.com/office/drawing/2014/main" id="{B4CDAE03-1EC4-9849-BFF0-7756CC806D61}"/>
              </a:ext>
            </a:extLst>
          </p:cNvPr>
          <p:cNvSpPr/>
          <p:nvPr userDrawn="1"/>
        </p:nvSpPr>
        <p:spPr>
          <a:xfrm>
            <a:off x="4960374" y="5584722"/>
            <a:ext cx="2271251" cy="432620"/>
          </a:xfrm>
          <a:prstGeom prst="roundRect">
            <a:avLst/>
          </a:prstGeom>
          <a:solidFill>
            <a:srgbClr val="3895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atin typeface="Myriad Pro" panose="020B0503030403020204" pitchFamily="34" charset="0"/>
              </a:rPr>
              <a:t>Answer</a:t>
            </a:r>
          </a:p>
        </p:txBody>
      </p:sp>
    </p:spTree>
    <p:extLst>
      <p:ext uri="{BB962C8B-B14F-4D97-AF65-F5344CB8AC3E}">
        <p14:creationId xmlns:p14="http://schemas.microsoft.com/office/powerpoint/2010/main" val="2991395622"/>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rrect Answ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F6039-2F52-6642-8316-A20017949629}"/>
              </a:ext>
            </a:extLst>
          </p:cNvPr>
          <p:cNvSpPr>
            <a:spLocks noGrp="1"/>
          </p:cNvSpPr>
          <p:nvPr>
            <p:ph type="title"/>
          </p:nvPr>
        </p:nvSpPr>
        <p:spPr/>
        <p:txBody>
          <a:bodyPr/>
          <a:lstStyle>
            <a:lvl1pPr algn="ctr">
              <a:defRPr>
                <a:solidFill>
                  <a:srgbClr val="666666"/>
                </a:solidFill>
                <a:latin typeface="Myriad Pro" panose="020B0503030403020204" pitchFamily="34" charset="0"/>
              </a:defRPr>
            </a:lvl1pPr>
          </a:lstStyle>
          <a:p>
            <a:r>
              <a:rPr lang="en-US"/>
              <a:t>Click to edit Master title style</a:t>
            </a:r>
          </a:p>
        </p:txBody>
      </p:sp>
      <p:sp>
        <p:nvSpPr>
          <p:cNvPr id="3" name="Date Placeholder 2">
            <a:extLst>
              <a:ext uri="{FF2B5EF4-FFF2-40B4-BE49-F238E27FC236}">
                <a16:creationId xmlns:a16="http://schemas.microsoft.com/office/drawing/2014/main" id="{1DDFC876-8392-D340-BE3B-70A78F588BF8}"/>
              </a:ext>
            </a:extLst>
          </p:cNvPr>
          <p:cNvSpPr>
            <a:spLocks noGrp="1"/>
          </p:cNvSpPr>
          <p:nvPr>
            <p:ph type="dt" sz="half" idx="10"/>
          </p:nvPr>
        </p:nvSpPr>
        <p:spPr/>
        <p:txBody>
          <a:bodyPr/>
          <a:lstStyle/>
          <a:p>
            <a:fld id="{4003F939-ADE8-354E-A80B-33BC0D046453}" type="datetimeFigureOut">
              <a:rPr lang="en-US" smtClean="0"/>
              <a:t>10/18/2019</a:t>
            </a:fld>
            <a:endParaRPr lang="en-US"/>
          </a:p>
        </p:txBody>
      </p:sp>
      <p:sp>
        <p:nvSpPr>
          <p:cNvPr id="4" name="Footer Placeholder 3">
            <a:extLst>
              <a:ext uri="{FF2B5EF4-FFF2-40B4-BE49-F238E27FC236}">
                <a16:creationId xmlns:a16="http://schemas.microsoft.com/office/drawing/2014/main" id="{46B7180A-294E-CA4F-B290-B45EFD58AB2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73B83B4-4D5A-8F4D-B247-39C4D71A9CE1}"/>
              </a:ext>
            </a:extLst>
          </p:cNvPr>
          <p:cNvSpPr>
            <a:spLocks noGrp="1"/>
          </p:cNvSpPr>
          <p:nvPr>
            <p:ph type="sldNum" sz="quarter" idx="12"/>
          </p:nvPr>
        </p:nvSpPr>
        <p:spPr/>
        <p:txBody>
          <a:bodyPr/>
          <a:lstStyle/>
          <a:p>
            <a:fld id="{F1DEBE11-E661-4749-AE07-9F50E3D4070B}" type="slidenum">
              <a:rPr lang="en-US" smtClean="0"/>
              <a:t>‹#›</a:t>
            </a:fld>
            <a:endParaRPr lang="en-US"/>
          </a:p>
        </p:txBody>
      </p:sp>
      <p:sp>
        <p:nvSpPr>
          <p:cNvPr id="6" name="Action Button: Home 5">
            <a:hlinkClick r:id="rId2" action="ppaction://hlinksldjump" highlightClick="1"/>
            <a:extLst>
              <a:ext uri="{FF2B5EF4-FFF2-40B4-BE49-F238E27FC236}">
                <a16:creationId xmlns:a16="http://schemas.microsoft.com/office/drawing/2014/main" id="{79B08477-4EFB-CF4F-82A0-542B8275D87B}"/>
              </a:ext>
            </a:extLst>
          </p:cNvPr>
          <p:cNvSpPr/>
          <p:nvPr userDrawn="1"/>
        </p:nvSpPr>
        <p:spPr>
          <a:xfrm>
            <a:off x="5663381" y="5456903"/>
            <a:ext cx="806245" cy="766916"/>
          </a:xfrm>
          <a:prstGeom prst="actionButtonHome">
            <a:avLst/>
          </a:prstGeom>
          <a:solidFill>
            <a:srgbClr val="3895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4973791"/>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6DD92-027F-E441-8EFB-762BCE1E2D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251144-4E5B-5C43-A9AE-F14300D0C78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AE3B70-C1C2-A740-94E6-A6D09E1A7522}"/>
              </a:ext>
            </a:extLst>
          </p:cNvPr>
          <p:cNvSpPr>
            <a:spLocks noGrp="1"/>
          </p:cNvSpPr>
          <p:nvPr>
            <p:ph type="dt" sz="half" idx="10"/>
          </p:nvPr>
        </p:nvSpPr>
        <p:spPr/>
        <p:txBody>
          <a:bodyPr/>
          <a:lstStyle/>
          <a:p>
            <a:fld id="{4003F939-ADE8-354E-A80B-33BC0D046453}" type="datetimeFigureOut">
              <a:rPr lang="en-US" smtClean="0"/>
              <a:t>10/18/2019</a:t>
            </a:fld>
            <a:endParaRPr lang="en-US"/>
          </a:p>
        </p:txBody>
      </p:sp>
      <p:sp>
        <p:nvSpPr>
          <p:cNvPr id="5" name="Footer Placeholder 4">
            <a:extLst>
              <a:ext uri="{FF2B5EF4-FFF2-40B4-BE49-F238E27FC236}">
                <a16:creationId xmlns:a16="http://schemas.microsoft.com/office/drawing/2014/main" id="{169321E8-6C1D-424C-8AF5-558C27B762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860D23-1077-6B4F-BEBE-439533E28E3D}"/>
              </a:ext>
            </a:extLst>
          </p:cNvPr>
          <p:cNvSpPr>
            <a:spLocks noGrp="1"/>
          </p:cNvSpPr>
          <p:nvPr>
            <p:ph type="sldNum" sz="quarter" idx="12"/>
          </p:nvPr>
        </p:nvSpPr>
        <p:spPr/>
        <p:txBody>
          <a:bodyPr/>
          <a:lstStyle/>
          <a:p>
            <a:fld id="{F1DEBE11-E661-4749-AE07-9F50E3D4070B}" type="slidenum">
              <a:rPr lang="en-US" smtClean="0"/>
              <a:t>‹#›</a:t>
            </a:fld>
            <a:endParaRPr lang="en-US"/>
          </a:p>
        </p:txBody>
      </p:sp>
    </p:spTree>
    <p:extLst>
      <p:ext uri="{BB962C8B-B14F-4D97-AF65-F5344CB8AC3E}">
        <p14:creationId xmlns:p14="http://schemas.microsoft.com/office/powerpoint/2010/main" val="2508381030"/>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08741-B2A2-D047-A609-FBDFBD1538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B243929-084C-6C4D-B407-0494C543A1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BDC8A3B-BF48-4342-8FEB-9364A78B840B}"/>
              </a:ext>
            </a:extLst>
          </p:cNvPr>
          <p:cNvSpPr>
            <a:spLocks noGrp="1"/>
          </p:cNvSpPr>
          <p:nvPr>
            <p:ph type="dt" sz="half" idx="10"/>
          </p:nvPr>
        </p:nvSpPr>
        <p:spPr/>
        <p:txBody>
          <a:bodyPr/>
          <a:lstStyle/>
          <a:p>
            <a:fld id="{4003F939-ADE8-354E-A80B-33BC0D046453}" type="datetimeFigureOut">
              <a:rPr lang="en-US" smtClean="0"/>
              <a:t>10/18/2019</a:t>
            </a:fld>
            <a:endParaRPr lang="en-US"/>
          </a:p>
        </p:txBody>
      </p:sp>
      <p:sp>
        <p:nvSpPr>
          <p:cNvPr id="5" name="Footer Placeholder 4">
            <a:extLst>
              <a:ext uri="{FF2B5EF4-FFF2-40B4-BE49-F238E27FC236}">
                <a16:creationId xmlns:a16="http://schemas.microsoft.com/office/drawing/2014/main" id="{58C4D39B-CFB9-904E-AE13-F73203C2FB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59C0CC-7C78-9946-A245-94B5D6A25987}"/>
              </a:ext>
            </a:extLst>
          </p:cNvPr>
          <p:cNvSpPr>
            <a:spLocks noGrp="1"/>
          </p:cNvSpPr>
          <p:nvPr>
            <p:ph type="sldNum" sz="quarter" idx="12"/>
          </p:nvPr>
        </p:nvSpPr>
        <p:spPr/>
        <p:txBody>
          <a:bodyPr/>
          <a:lstStyle/>
          <a:p>
            <a:fld id="{F1DEBE11-E661-4749-AE07-9F50E3D4070B}" type="slidenum">
              <a:rPr lang="en-US" smtClean="0"/>
              <a:t>‹#›</a:t>
            </a:fld>
            <a:endParaRPr lang="en-US"/>
          </a:p>
        </p:txBody>
      </p:sp>
    </p:spTree>
    <p:extLst>
      <p:ext uri="{BB962C8B-B14F-4D97-AF65-F5344CB8AC3E}">
        <p14:creationId xmlns:p14="http://schemas.microsoft.com/office/powerpoint/2010/main" val="4080876098"/>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688F3-9F2E-E647-A1C1-05027790D2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EF564C-428A-F44E-B718-BDAD633021D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DAD2A3-DD82-4042-A752-11F5143C0EF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4CE7D3-0C53-F645-824E-19B929E967D7}"/>
              </a:ext>
            </a:extLst>
          </p:cNvPr>
          <p:cNvSpPr>
            <a:spLocks noGrp="1"/>
          </p:cNvSpPr>
          <p:nvPr>
            <p:ph type="dt" sz="half" idx="10"/>
          </p:nvPr>
        </p:nvSpPr>
        <p:spPr/>
        <p:txBody>
          <a:bodyPr/>
          <a:lstStyle/>
          <a:p>
            <a:fld id="{4003F939-ADE8-354E-A80B-33BC0D046453}" type="datetimeFigureOut">
              <a:rPr lang="en-US" smtClean="0"/>
              <a:t>10/18/2019</a:t>
            </a:fld>
            <a:endParaRPr lang="en-US"/>
          </a:p>
        </p:txBody>
      </p:sp>
      <p:sp>
        <p:nvSpPr>
          <p:cNvPr id="6" name="Footer Placeholder 5">
            <a:extLst>
              <a:ext uri="{FF2B5EF4-FFF2-40B4-BE49-F238E27FC236}">
                <a16:creationId xmlns:a16="http://schemas.microsoft.com/office/drawing/2014/main" id="{746C006D-6888-6F4F-A2ED-A1A34F6245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CB73BB-0FFD-404C-BB66-E0CB47FA49C6}"/>
              </a:ext>
            </a:extLst>
          </p:cNvPr>
          <p:cNvSpPr>
            <a:spLocks noGrp="1"/>
          </p:cNvSpPr>
          <p:nvPr>
            <p:ph type="sldNum" sz="quarter" idx="12"/>
          </p:nvPr>
        </p:nvSpPr>
        <p:spPr/>
        <p:txBody>
          <a:bodyPr/>
          <a:lstStyle/>
          <a:p>
            <a:fld id="{F1DEBE11-E661-4749-AE07-9F50E3D4070B}" type="slidenum">
              <a:rPr lang="en-US" smtClean="0"/>
              <a:t>‹#›</a:t>
            </a:fld>
            <a:endParaRPr lang="en-US"/>
          </a:p>
        </p:txBody>
      </p:sp>
    </p:spTree>
    <p:extLst>
      <p:ext uri="{BB962C8B-B14F-4D97-AF65-F5344CB8AC3E}">
        <p14:creationId xmlns:p14="http://schemas.microsoft.com/office/powerpoint/2010/main" val="249532734"/>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38CEE-6072-5249-9782-586537C1FC8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2F84E88-AC47-BE4B-BF54-740A3000AA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77890BA-88C5-B947-A893-EF0220A8DB7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0E08A4-B008-D14A-AFBD-9FDEF1C30F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F6AA5FD-B7DF-7A41-A621-76C714C0C31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0D77DDE-860D-D249-A494-2DA15E354738}"/>
              </a:ext>
            </a:extLst>
          </p:cNvPr>
          <p:cNvSpPr>
            <a:spLocks noGrp="1"/>
          </p:cNvSpPr>
          <p:nvPr>
            <p:ph type="dt" sz="half" idx="10"/>
          </p:nvPr>
        </p:nvSpPr>
        <p:spPr/>
        <p:txBody>
          <a:bodyPr/>
          <a:lstStyle/>
          <a:p>
            <a:fld id="{4003F939-ADE8-354E-A80B-33BC0D046453}" type="datetimeFigureOut">
              <a:rPr lang="en-US" smtClean="0"/>
              <a:t>10/18/2019</a:t>
            </a:fld>
            <a:endParaRPr lang="en-US"/>
          </a:p>
        </p:txBody>
      </p:sp>
      <p:sp>
        <p:nvSpPr>
          <p:cNvPr id="8" name="Footer Placeholder 7">
            <a:extLst>
              <a:ext uri="{FF2B5EF4-FFF2-40B4-BE49-F238E27FC236}">
                <a16:creationId xmlns:a16="http://schemas.microsoft.com/office/drawing/2014/main" id="{441CF076-B193-1D4D-B2FC-920454BC1CA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038BF2A-90C8-5B4E-9850-6158CD5B2CA4}"/>
              </a:ext>
            </a:extLst>
          </p:cNvPr>
          <p:cNvSpPr>
            <a:spLocks noGrp="1"/>
          </p:cNvSpPr>
          <p:nvPr>
            <p:ph type="sldNum" sz="quarter" idx="12"/>
          </p:nvPr>
        </p:nvSpPr>
        <p:spPr/>
        <p:txBody>
          <a:bodyPr/>
          <a:lstStyle/>
          <a:p>
            <a:fld id="{F1DEBE11-E661-4749-AE07-9F50E3D4070B}" type="slidenum">
              <a:rPr lang="en-US" smtClean="0"/>
              <a:t>‹#›</a:t>
            </a:fld>
            <a:endParaRPr lang="en-US"/>
          </a:p>
        </p:txBody>
      </p:sp>
    </p:spTree>
    <p:extLst>
      <p:ext uri="{BB962C8B-B14F-4D97-AF65-F5344CB8AC3E}">
        <p14:creationId xmlns:p14="http://schemas.microsoft.com/office/powerpoint/2010/main" val="622029537"/>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D8F95-1F2D-2E49-BCC0-CB03074A439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BA292A-7655-E241-92CD-6B9C47DF09A1}"/>
              </a:ext>
            </a:extLst>
          </p:cNvPr>
          <p:cNvSpPr>
            <a:spLocks noGrp="1"/>
          </p:cNvSpPr>
          <p:nvPr>
            <p:ph type="dt" sz="half" idx="10"/>
          </p:nvPr>
        </p:nvSpPr>
        <p:spPr/>
        <p:txBody>
          <a:bodyPr/>
          <a:lstStyle/>
          <a:p>
            <a:fld id="{4003F939-ADE8-354E-A80B-33BC0D046453}" type="datetimeFigureOut">
              <a:rPr lang="en-US" smtClean="0"/>
              <a:t>10/18/2019</a:t>
            </a:fld>
            <a:endParaRPr lang="en-US"/>
          </a:p>
        </p:txBody>
      </p:sp>
      <p:sp>
        <p:nvSpPr>
          <p:cNvPr id="4" name="Footer Placeholder 3">
            <a:extLst>
              <a:ext uri="{FF2B5EF4-FFF2-40B4-BE49-F238E27FC236}">
                <a16:creationId xmlns:a16="http://schemas.microsoft.com/office/drawing/2014/main" id="{14F5C677-FFC2-2C48-9A9C-B417BE4534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7B6B076-AC14-1440-9E61-6561C45CC253}"/>
              </a:ext>
            </a:extLst>
          </p:cNvPr>
          <p:cNvSpPr>
            <a:spLocks noGrp="1"/>
          </p:cNvSpPr>
          <p:nvPr>
            <p:ph type="sldNum" sz="quarter" idx="12"/>
          </p:nvPr>
        </p:nvSpPr>
        <p:spPr/>
        <p:txBody>
          <a:bodyPr/>
          <a:lstStyle/>
          <a:p>
            <a:fld id="{F1DEBE11-E661-4749-AE07-9F50E3D4070B}" type="slidenum">
              <a:rPr lang="en-US" smtClean="0"/>
              <a:t>‹#›</a:t>
            </a:fld>
            <a:endParaRPr lang="en-US"/>
          </a:p>
        </p:txBody>
      </p:sp>
    </p:spTree>
    <p:extLst>
      <p:ext uri="{BB962C8B-B14F-4D97-AF65-F5344CB8AC3E}">
        <p14:creationId xmlns:p14="http://schemas.microsoft.com/office/powerpoint/2010/main" val="1906477423"/>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D068A1-9D70-9B4C-B563-6F83881E2CA2}"/>
              </a:ext>
            </a:extLst>
          </p:cNvPr>
          <p:cNvSpPr>
            <a:spLocks noGrp="1"/>
          </p:cNvSpPr>
          <p:nvPr>
            <p:ph type="dt" sz="half" idx="10"/>
          </p:nvPr>
        </p:nvSpPr>
        <p:spPr/>
        <p:txBody>
          <a:bodyPr/>
          <a:lstStyle/>
          <a:p>
            <a:fld id="{4003F939-ADE8-354E-A80B-33BC0D046453}" type="datetimeFigureOut">
              <a:rPr lang="en-US" smtClean="0"/>
              <a:t>10/18/2019</a:t>
            </a:fld>
            <a:endParaRPr lang="en-US"/>
          </a:p>
        </p:txBody>
      </p:sp>
      <p:sp>
        <p:nvSpPr>
          <p:cNvPr id="3" name="Footer Placeholder 2">
            <a:extLst>
              <a:ext uri="{FF2B5EF4-FFF2-40B4-BE49-F238E27FC236}">
                <a16:creationId xmlns:a16="http://schemas.microsoft.com/office/drawing/2014/main" id="{DD2AAE93-C814-EF4B-B03A-FD69CA2577C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7181FB3-8FB7-F74B-BA4F-5B75A52D8BA0}"/>
              </a:ext>
            </a:extLst>
          </p:cNvPr>
          <p:cNvSpPr>
            <a:spLocks noGrp="1"/>
          </p:cNvSpPr>
          <p:nvPr>
            <p:ph type="sldNum" sz="quarter" idx="12"/>
          </p:nvPr>
        </p:nvSpPr>
        <p:spPr/>
        <p:txBody>
          <a:bodyPr/>
          <a:lstStyle/>
          <a:p>
            <a:fld id="{F1DEBE11-E661-4749-AE07-9F50E3D4070B}" type="slidenum">
              <a:rPr lang="en-US" smtClean="0"/>
              <a:t>‹#›</a:t>
            </a:fld>
            <a:endParaRPr lang="en-US"/>
          </a:p>
        </p:txBody>
      </p:sp>
    </p:spTree>
    <p:extLst>
      <p:ext uri="{BB962C8B-B14F-4D97-AF65-F5344CB8AC3E}">
        <p14:creationId xmlns:p14="http://schemas.microsoft.com/office/powerpoint/2010/main" val="985552714"/>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0FB075-8AA7-1A49-AE54-C0255FA22D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FCF7605-F715-4B40-897E-6617B2B4C8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BD8A68-6DE2-6C47-8729-1AC3AF6F39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03F939-ADE8-354E-A80B-33BC0D046453}" type="datetimeFigureOut">
              <a:rPr lang="en-US" smtClean="0"/>
              <a:t>10/18/2019</a:t>
            </a:fld>
            <a:endParaRPr lang="en-US"/>
          </a:p>
        </p:txBody>
      </p:sp>
      <p:sp>
        <p:nvSpPr>
          <p:cNvPr id="5" name="Footer Placeholder 4">
            <a:extLst>
              <a:ext uri="{FF2B5EF4-FFF2-40B4-BE49-F238E27FC236}">
                <a16:creationId xmlns:a16="http://schemas.microsoft.com/office/drawing/2014/main" id="{E44B7035-AD10-104C-891F-11561C7813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04D30AD-BAD9-2949-BD0C-A0CC0E7FD8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DEBE11-E661-4749-AE07-9F50E3D4070B}" type="slidenum">
              <a:rPr lang="en-US" smtClean="0"/>
              <a:t>‹#›</a:t>
            </a:fld>
            <a:endParaRPr lang="en-US"/>
          </a:p>
        </p:txBody>
      </p:sp>
    </p:spTree>
    <p:extLst>
      <p:ext uri="{BB962C8B-B14F-4D97-AF65-F5344CB8AC3E}">
        <p14:creationId xmlns:p14="http://schemas.microsoft.com/office/powerpoint/2010/main" val="3053824178"/>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7.xml"/><Relationship Id="rId18" Type="http://schemas.openxmlformats.org/officeDocument/2006/relationships/slide" Target="slide9.xml"/><Relationship Id="rId26" Type="http://schemas.openxmlformats.org/officeDocument/2006/relationships/slide" Target="slide41.xml"/><Relationship Id="rId3" Type="http://schemas.openxmlformats.org/officeDocument/2006/relationships/slide" Target="slide3.xml"/><Relationship Id="rId21" Type="http://schemas.openxmlformats.org/officeDocument/2006/relationships/slide" Target="slide39.xml"/><Relationship Id="rId7" Type="http://schemas.openxmlformats.org/officeDocument/2006/relationships/slide" Target="slide43.xml"/><Relationship Id="rId12" Type="http://schemas.openxmlformats.org/officeDocument/2006/relationships/slide" Target="slide45.xml"/><Relationship Id="rId17" Type="http://schemas.openxmlformats.org/officeDocument/2006/relationships/slide" Target="slide47.xml"/><Relationship Id="rId25" Type="http://schemas.openxmlformats.org/officeDocument/2006/relationships/slide" Target="slide31.xml"/><Relationship Id="rId2" Type="http://schemas.openxmlformats.org/officeDocument/2006/relationships/notesSlide" Target="../notesSlides/notesSlide1.xml"/><Relationship Id="rId16" Type="http://schemas.openxmlformats.org/officeDocument/2006/relationships/slide" Target="slide37.xml"/><Relationship Id="rId20" Type="http://schemas.openxmlformats.org/officeDocument/2006/relationships/slide" Target="slide29.xml"/><Relationship Id="rId1" Type="http://schemas.openxmlformats.org/officeDocument/2006/relationships/slideLayout" Target="../slideLayouts/slideLayout1.xml"/><Relationship Id="rId6" Type="http://schemas.openxmlformats.org/officeDocument/2006/relationships/slide" Target="slide33.xml"/><Relationship Id="rId11" Type="http://schemas.openxmlformats.org/officeDocument/2006/relationships/slide" Target="slide35.xml"/><Relationship Id="rId24" Type="http://schemas.openxmlformats.org/officeDocument/2006/relationships/slide" Target="slide21.xml"/><Relationship Id="rId5" Type="http://schemas.openxmlformats.org/officeDocument/2006/relationships/slide" Target="slide23.xml"/><Relationship Id="rId15" Type="http://schemas.openxmlformats.org/officeDocument/2006/relationships/slide" Target="slide27.xml"/><Relationship Id="rId23" Type="http://schemas.openxmlformats.org/officeDocument/2006/relationships/slide" Target="slide11.xml"/><Relationship Id="rId28" Type="http://schemas.openxmlformats.org/officeDocument/2006/relationships/slide" Target="slide53.xml"/><Relationship Id="rId10" Type="http://schemas.openxmlformats.org/officeDocument/2006/relationships/slide" Target="slide25.xml"/><Relationship Id="rId19" Type="http://schemas.openxmlformats.org/officeDocument/2006/relationships/slide" Target="slide19.xml"/><Relationship Id="rId4" Type="http://schemas.openxmlformats.org/officeDocument/2006/relationships/slide" Target="slide13.xml"/><Relationship Id="rId9" Type="http://schemas.openxmlformats.org/officeDocument/2006/relationships/slide" Target="slide15.xml"/><Relationship Id="rId14" Type="http://schemas.openxmlformats.org/officeDocument/2006/relationships/slide" Target="slide17.xml"/><Relationship Id="rId22" Type="http://schemas.openxmlformats.org/officeDocument/2006/relationships/slide" Target="slide49.xml"/><Relationship Id="rId27" Type="http://schemas.openxmlformats.org/officeDocument/2006/relationships/slide" Target="slide5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B14EA9B-3488-FF42-A065-4469ABC8E66B}"/>
              </a:ext>
            </a:extLst>
          </p:cNvPr>
          <p:cNvPicPr>
            <a:picLocks noChangeAspect="1"/>
          </p:cNvPicPr>
          <p:nvPr/>
        </p:nvPicPr>
        <p:blipFill>
          <a:blip r:embed="rId2"/>
          <a:stretch>
            <a:fillRect/>
          </a:stretch>
        </p:blipFill>
        <p:spPr>
          <a:xfrm>
            <a:off x="4685335" y="316155"/>
            <a:ext cx="2821329" cy="872243"/>
          </a:xfrm>
          <a:prstGeom prst="rect">
            <a:avLst/>
          </a:prstGeom>
        </p:spPr>
      </p:pic>
      <p:sp>
        <p:nvSpPr>
          <p:cNvPr id="6" name="TextBox 5">
            <a:extLst>
              <a:ext uri="{FF2B5EF4-FFF2-40B4-BE49-F238E27FC236}">
                <a16:creationId xmlns:a16="http://schemas.microsoft.com/office/drawing/2014/main" id="{0FAFAA04-C746-5C46-9F1A-CFF728E294BA}"/>
              </a:ext>
            </a:extLst>
          </p:cNvPr>
          <p:cNvSpPr txBox="1"/>
          <p:nvPr/>
        </p:nvSpPr>
        <p:spPr>
          <a:xfrm>
            <a:off x="2911927" y="1306285"/>
            <a:ext cx="6368143" cy="523220"/>
          </a:xfrm>
          <a:prstGeom prst="rect">
            <a:avLst/>
          </a:prstGeom>
          <a:noFill/>
        </p:spPr>
        <p:txBody>
          <a:bodyPr wrap="square" rtlCol="0">
            <a:spAutoFit/>
          </a:bodyPr>
          <a:lstStyle/>
          <a:p>
            <a:pPr algn="ctr"/>
            <a:r>
              <a:rPr lang="en-US" sz="2800">
                <a:solidFill>
                  <a:srgbClr val="666666"/>
                </a:solidFill>
              </a:rPr>
              <a:t>Human-Animal Bond Trivia Game</a:t>
            </a:r>
          </a:p>
        </p:txBody>
      </p:sp>
      <p:sp>
        <p:nvSpPr>
          <p:cNvPr id="7" name="Title 1">
            <a:extLst>
              <a:ext uri="{FF2B5EF4-FFF2-40B4-BE49-F238E27FC236}">
                <a16:creationId xmlns:a16="http://schemas.microsoft.com/office/drawing/2014/main" id="{0541D9D8-1187-A941-9338-545EA7CE1B23}"/>
              </a:ext>
            </a:extLst>
          </p:cNvPr>
          <p:cNvSpPr txBox="1">
            <a:spLocks/>
          </p:cNvSpPr>
          <p:nvPr/>
        </p:nvSpPr>
        <p:spPr bwMode="auto">
          <a:xfrm>
            <a:off x="1698168" y="903045"/>
            <a:ext cx="8795659" cy="5638800"/>
          </a:xfrm>
          <a:prstGeom prst="rect">
            <a:avLst/>
          </a:prstGeom>
          <a:noFill/>
          <a:ln>
            <a:noFill/>
          </a:ln>
          <a:effectLst/>
        </p:spPr>
        <p:txBody>
          <a:bodyPr anchor="ctr"/>
          <a:lstStyle>
            <a:lvl1pPr algn="ctr" rtl="0" eaLnBrk="0" fontAlgn="base" hangingPunct="0">
              <a:spcBef>
                <a:spcPct val="0"/>
              </a:spcBef>
              <a:spcAft>
                <a:spcPct val="0"/>
              </a:spcAft>
              <a:defRPr sz="4400" kern="12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Tahoma" panose="020B060403050404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Tahoma" panose="020B060403050404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Tahoma" panose="020B060403050404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Tahoma" panose="020B0604030504040204" pitchFamily="34" charset="0"/>
                <a:cs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C0C0C0"/>
                  </a:outerShdw>
                </a:effectLst>
                <a:latin typeface="Tahoma" panose="020B0604030504040204" pitchFamily="34" charset="0"/>
                <a:cs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C0C0C0"/>
                  </a:outerShdw>
                </a:effectLst>
                <a:latin typeface="Tahoma" panose="020B0604030504040204" pitchFamily="34" charset="0"/>
                <a:cs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C0C0C0"/>
                  </a:outerShdw>
                </a:effectLst>
                <a:latin typeface="Tahoma" panose="020B0604030504040204" pitchFamily="34" charset="0"/>
                <a:cs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C0C0C0"/>
                  </a:outerShdw>
                </a:effectLst>
                <a:latin typeface="Tahoma" panose="020B0604030504040204" pitchFamily="34" charset="0"/>
                <a:cs typeface="Arial" panose="020B0604020202020204" pitchFamily="34" charset="0"/>
              </a:defRPr>
            </a:lvl9pPr>
          </a:lstStyle>
          <a:p>
            <a:pPr>
              <a:defRPr/>
            </a:pPr>
            <a:r>
              <a:rPr lang="en-US" sz="1800" b="1">
                <a:solidFill>
                  <a:srgbClr val="666666"/>
                </a:solidFill>
                <a:latin typeface="Myriad Pro" panose="020B0503030403020204" pitchFamily="34" charset="0"/>
              </a:rPr>
              <a:t>Directions for Teachers:</a:t>
            </a:r>
          </a:p>
          <a:p>
            <a:pPr>
              <a:defRPr/>
            </a:pPr>
            <a:endParaRPr lang="en-US" sz="1800">
              <a:solidFill>
                <a:srgbClr val="666666"/>
              </a:solidFill>
              <a:latin typeface="Myriad Pro" panose="020B0503030403020204" pitchFamily="34" charset="0"/>
            </a:endParaRPr>
          </a:p>
          <a:p>
            <a:pPr marL="571500" indent="-571500" algn="l">
              <a:buFont typeface="Arial" panose="020B0604020202020204" pitchFamily="34" charset="0"/>
              <a:buChar char="•"/>
              <a:defRPr/>
            </a:pPr>
            <a:r>
              <a:rPr lang="en-US" sz="1800">
                <a:solidFill>
                  <a:srgbClr val="666666"/>
                </a:solidFill>
                <a:latin typeface="Myriad Pro" panose="020B0503030403020204" pitchFamily="34" charset="0"/>
              </a:rPr>
              <a:t>This game should be played after students have done all the activities, done their research, watched the various videos, completed their presentations, etc.</a:t>
            </a:r>
          </a:p>
          <a:p>
            <a:pPr marL="571500" indent="-571500" algn="l">
              <a:buFont typeface="Arial" panose="020B0604020202020204" pitchFamily="34" charset="0"/>
              <a:buChar char="•"/>
              <a:defRPr/>
            </a:pPr>
            <a:r>
              <a:rPr lang="en-US" sz="1800">
                <a:solidFill>
                  <a:srgbClr val="666666"/>
                </a:solidFill>
                <a:latin typeface="Myriad Pro" panose="020B0503030403020204" pitchFamily="34" charset="0"/>
              </a:rPr>
              <a:t>Some of the questions could have other answers not listed here. Use your best judgment when awarding points.</a:t>
            </a:r>
          </a:p>
          <a:p>
            <a:pPr marL="571500" indent="-571500" algn="l">
              <a:buFont typeface="Arial" panose="020B0604020202020204" pitchFamily="34" charset="0"/>
              <a:buChar char="•"/>
              <a:defRPr/>
            </a:pPr>
            <a:r>
              <a:rPr lang="en-US" sz="1800">
                <a:solidFill>
                  <a:srgbClr val="666666"/>
                </a:solidFill>
                <a:latin typeface="Myriad Pro" panose="020B0503030403020204" pitchFamily="34" charset="0"/>
              </a:rPr>
              <a:t>Feel free to change the questions based on the research you do with your students.</a:t>
            </a:r>
          </a:p>
          <a:p>
            <a:pPr marL="571500" indent="-571500" algn="l">
              <a:buFont typeface="Arial" panose="020B0604020202020204" pitchFamily="34" charset="0"/>
              <a:buChar char="•"/>
              <a:defRPr/>
            </a:pPr>
            <a:r>
              <a:rPr lang="en-US" sz="1800">
                <a:solidFill>
                  <a:srgbClr val="666666"/>
                </a:solidFill>
                <a:latin typeface="Myriad Pro" panose="020B0503030403020204" pitchFamily="34" charset="0"/>
              </a:rPr>
              <a:t>The game is best-played by creating teams of 4 students, each with a white board.</a:t>
            </a:r>
          </a:p>
          <a:p>
            <a:pPr marL="571500" indent="-571500" algn="l">
              <a:buFont typeface="Arial" panose="020B0604020202020204" pitchFamily="34" charset="0"/>
              <a:buChar char="•"/>
              <a:defRPr/>
            </a:pPr>
            <a:r>
              <a:rPr lang="en-US" sz="1800">
                <a:solidFill>
                  <a:srgbClr val="666666"/>
                </a:solidFill>
                <a:latin typeface="Myriad Pro" panose="020B0503030403020204" pitchFamily="34" charset="0"/>
              </a:rPr>
              <a:t>Item selection is rotated between groups.</a:t>
            </a:r>
          </a:p>
          <a:p>
            <a:pPr marL="571500" indent="-571500" algn="l">
              <a:buFont typeface="Arial" panose="020B0604020202020204" pitchFamily="34" charset="0"/>
              <a:buChar char="•"/>
              <a:defRPr/>
            </a:pPr>
            <a:r>
              <a:rPr lang="en-US" sz="1800">
                <a:solidFill>
                  <a:srgbClr val="666666"/>
                </a:solidFill>
                <a:latin typeface="Myriad Pro" panose="020B0503030403020204" pitchFamily="34" charset="0"/>
              </a:rPr>
              <a:t>Use the ‘home’ button on the bottom right-hand corner of each slide to go back to the game-board.</a:t>
            </a:r>
          </a:p>
          <a:p>
            <a:pPr marL="571500" indent="-571500" algn="l">
              <a:buFont typeface="Arial" panose="020B0604020202020204" pitchFamily="34" charset="0"/>
              <a:buChar char="•"/>
              <a:defRPr/>
            </a:pPr>
            <a:r>
              <a:rPr lang="en-US" sz="1800">
                <a:solidFill>
                  <a:srgbClr val="666666"/>
                </a:solidFill>
                <a:latin typeface="Myriad Pro" panose="020B0503030403020204" pitchFamily="34" charset="0"/>
              </a:rPr>
              <a:t>Close the game entirely to re-set the game-board for each new group playing.</a:t>
            </a:r>
          </a:p>
        </p:txBody>
      </p:sp>
    </p:spTree>
    <p:extLst>
      <p:ext uri="{BB962C8B-B14F-4D97-AF65-F5344CB8AC3E}">
        <p14:creationId xmlns:p14="http://schemas.microsoft.com/office/powerpoint/2010/main" val="1674910259"/>
      </p:ext>
    </p:extLst>
  </p:cSld>
  <p:clrMapOvr>
    <a:masterClrMapping/>
  </p:clrMapOvr>
  <mc:AlternateContent xmlns:mc="http://schemas.openxmlformats.org/markup-compatibility/2006">
    <mc:Choice xmlns:p14="http://schemas.microsoft.com/office/powerpoint/2010/main" Requires="p14">
      <p:transition spd="med" p14:dur="700" advClick="0" advTm="4000">
        <p:fade/>
      </p:transition>
    </mc:Choice>
    <mc:Fallback>
      <p:transition spd="med" advClick="0" advTm="4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45A462-45BA-9F43-A2A7-36BF235D6081}"/>
              </a:ext>
            </a:extLst>
          </p:cNvPr>
          <p:cNvSpPr/>
          <p:nvPr/>
        </p:nvSpPr>
        <p:spPr>
          <a:xfrm>
            <a:off x="5440211" y="1673951"/>
            <a:ext cx="1311578" cy="584775"/>
          </a:xfrm>
          <a:prstGeom prst="rect">
            <a:avLst/>
          </a:prstGeom>
        </p:spPr>
        <p:txBody>
          <a:bodyPr wrap="none">
            <a:spAutoFit/>
          </a:bodyPr>
          <a:lstStyle/>
          <a:p>
            <a:pPr marL="342900" indent="-342900">
              <a:buFont typeface="+mj-lt"/>
              <a:buAutoNum type="alphaLcParenR"/>
            </a:pPr>
            <a:r>
              <a:rPr lang="en-US" altLang="en-US" sz="3200">
                <a:solidFill>
                  <a:srgbClr val="666666"/>
                </a:solidFill>
                <a:latin typeface="Myriad Pro" panose="020B0503030403020204" pitchFamily="34" charset="0"/>
              </a:rPr>
              <a:t>RAI1</a:t>
            </a:r>
          </a:p>
        </p:txBody>
      </p:sp>
      <p:grpSp>
        <p:nvGrpSpPr>
          <p:cNvPr id="6" name="Group 5">
            <a:extLst>
              <a:ext uri="{FF2B5EF4-FFF2-40B4-BE49-F238E27FC236}">
                <a16:creationId xmlns:a16="http://schemas.microsoft.com/office/drawing/2014/main" id="{43C2E3DA-A1B4-9E44-AD2B-0E38303F78CA}"/>
              </a:ext>
            </a:extLst>
          </p:cNvPr>
          <p:cNvGrpSpPr/>
          <p:nvPr/>
        </p:nvGrpSpPr>
        <p:grpSpPr>
          <a:xfrm>
            <a:off x="139148" y="139148"/>
            <a:ext cx="11887201" cy="6579704"/>
            <a:chOff x="139148" y="139148"/>
            <a:chExt cx="11887201" cy="6579704"/>
          </a:xfrm>
        </p:grpSpPr>
        <p:sp>
          <p:nvSpPr>
            <p:cNvPr id="7" name="Rectangle 6">
              <a:extLst>
                <a:ext uri="{FF2B5EF4-FFF2-40B4-BE49-F238E27FC236}">
                  <a16:creationId xmlns:a16="http://schemas.microsoft.com/office/drawing/2014/main" id="{A6F00001-58E2-FC47-BEE9-04EEAF11F19B}"/>
                </a:ext>
              </a:extLst>
            </p:cNvPr>
            <p:cNvSpPr/>
            <p:nvPr/>
          </p:nvSpPr>
          <p:spPr>
            <a:xfrm>
              <a:off x="139148" y="139148"/>
              <a:ext cx="11887200" cy="6579704"/>
            </a:xfrm>
            <a:prstGeom prst="rect">
              <a:avLst/>
            </a:prstGeom>
            <a:noFill/>
            <a:ln w="38100">
              <a:solidFill>
                <a:srgbClr val="3895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58CDC2F-43F5-5B4D-A045-E9832499413E}"/>
                </a:ext>
              </a:extLst>
            </p:cNvPr>
            <p:cNvSpPr txBox="1"/>
            <p:nvPr/>
          </p:nvSpPr>
          <p:spPr>
            <a:xfrm>
              <a:off x="10495723" y="6436079"/>
              <a:ext cx="1530626" cy="276999"/>
            </a:xfrm>
            <a:prstGeom prst="rect">
              <a:avLst/>
            </a:prstGeom>
            <a:noFill/>
            <a:ln w="38100">
              <a:solidFill>
                <a:srgbClr val="3895C6"/>
              </a:solidFill>
            </a:ln>
          </p:spPr>
          <p:txBody>
            <a:bodyPr wrap="square" lIns="0" tIns="0" rIns="0" bIns="0" rtlCol="0" anchor="ctr" anchorCtr="0">
              <a:spAutoFit/>
            </a:bodyPr>
            <a:lstStyle/>
            <a:p>
              <a:pPr algn="ctr"/>
              <a:r>
                <a:rPr lang="en-US" b="1">
                  <a:solidFill>
                    <a:srgbClr val="3895C6"/>
                  </a:solidFill>
                  <a:latin typeface="Myriad Pro" panose="020B0503030403020204" pitchFamily="34" charset="0"/>
                </a:rPr>
                <a:t>400</a:t>
              </a:r>
            </a:p>
          </p:txBody>
        </p:sp>
      </p:grpSp>
    </p:spTree>
    <p:extLst>
      <p:ext uri="{BB962C8B-B14F-4D97-AF65-F5344CB8AC3E}">
        <p14:creationId xmlns:p14="http://schemas.microsoft.com/office/powerpoint/2010/main" val="3779375660"/>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357-036B-574C-AD00-C9E21EA6FA24}"/>
              </a:ext>
            </a:extLst>
          </p:cNvPr>
          <p:cNvSpPr>
            <a:spLocks noGrp="1"/>
          </p:cNvSpPr>
          <p:nvPr>
            <p:ph type="title"/>
          </p:nvPr>
        </p:nvSpPr>
        <p:spPr>
          <a:xfrm>
            <a:off x="838200" y="365125"/>
            <a:ext cx="10515600" cy="1863068"/>
          </a:xfrm>
        </p:spPr>
        <p:txBody>
          <a:bodyPr>
            <a:normAutofit fontScale="90000"/>
          </a:bodyPr>
          <a:lstStyle/>
          <a:p>
            <a:pPr>
              <a:defRPr/>
            </a:pPr>
            <a:r>
              <a:rPr lang="en-US" altLang="en-US"/>
              <a:t>What is the name of the hypothesis that supports the formation of domestication traits in animals?</a:t>
            </a:r>
          </a:p>
        </p:txBody>
      </p:sp>
      <p:grpSp>
        <p:nvGrpSpPr>
          <p:cNvPr id="3" name="Group 2">
            <a:extLst>
              <a:ext uri="{FF2B5EF4-FFF2-40B4-BE49-F238E27FC236}">
                <a16:creationId xmlns:a16="http://schemas.microsoft.com/office/drawing/2014/main" id="{66C74BAF-022E-914C-9352-11225CD0333C}"/>
              </a:ext>
            </a:extLst>
          </p:cNvPr>
          <p:cNvGrpSpPr/>
          <p:nvPr/>
        </p:nvGrpSpPr>
        <p:grpSpPr>
          <a:xfrm>
            <a:off x="139148" y="139148"/>
            <a:ext cx="11887201" cy="6579704"/>
            <a:chOff x="139148" y="139148"/>
            <a:chExt cx="11887201" cy="6579704"/>
          </a:xfrm>
        </p:grpSpPr>
        <p:sp>
          <p:nvSpPr>
            <p:cNvPr id="4" name="Rectangle 3">
              <a:extLst>
                <a:ext uri="{FF2B5EF4-FFF2-40B4-BE49-F238E27FC236}">
                  <a16:creationId xmlns:a16="http://schemas.microsoft.com/office/drawing/2014/main" id="{A414A795-63A7-F240-8BC7-FE900D0187A1}"/>
                </a:ext>
              </a:extLst>
            </p:cNvPr>
            <p:cNvSpPr/>
            <p:nvPr/>
          </p:nvSpPr>
          <p:spPr>
            <a:xfrm>
              <a:off x="139148" y="139148"/>
              <a:ext cx="11887200" cy="6579704"/>
            </a:xfrm>
            <a:prstGeom prst="rect">
              <a:avLst/>
            </a:prstGeom>
            <a:noFill/>
            <a:ln w="38100">
              <a:solidFill>
                <a:srgbClr val="3895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B92D7C6-886F-A540-B226-5D4583AA0973}"/>
                </a:ext>
              </a:extLst>
            </p:cNvPr>
            <p:cNvSpPr txBox="1"/>
            <p:nvPr/>
          </p:nvSpPr>
          <p:spPr>
            <a:xfrm>
              <a:off x="10495723" y="6436079"/>
              <a:ext cx="1530626" cy="276999"/>
            </a:xfrm>
            <a:prstGeom prst="rect">
              <a:avLst/>
            </a:prstGeom>
            <a:noFill/>
            <a:ln w="38100">
              <a:solidFill>
                <a:srgbClr val="3895C6"/>
              </a:solidFill>
            </a:ln>
          </p:spPr>
          <p:txBody>
            <a:bodyPr wrap="square" lIns="0" tIns="0" rIns="0" bIns="0" rtlCol="0" anchor="ctr" anchorCtr="0">
              <a:spAutoFit/>
            </a:bodyPr>
            <a:lstStyle/>
            <a:p>
              <a:pPr algn="ctr"/>
              <a:r>
                <a:rPr lang="en-US" b="1">
                  <a:solidFill>
                    <a:srgbClr val="3895C6"/>
                  </a:solidFill>
                  <a:latin typeface="Myriad Pro" panose="020B0503030403020204" pitchFamily="34" charset="0"/>
                </a:rPr>
                <a:t>500</a:t>
              </a:r>
            </a:p>
          </p:txBody>
        </p:sp>
      </p:grpSp>
    </p:spTree>
    <p:extLst>
      <p:ext uri="{BB962C8B-B14F-4D97-AF65-F5344CB8AC3E}">
        <p14:creationId xmlns:p14="http://schemas.microsoft.com/office/powerpoint/2010/main" val="17377214"/>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5050F3-EBB7-A64B-BD9D-7DA2AAF77627}"/>
              </a:ext>
            </a:extLst>
          </p:cNvPr>
          <p:cNvSpPr>
            <a:spLocks noGrp="1"/>
          </p:cNvSpPr>
          <p:nvPr>
            <p:ph type="title"/>
          </p:nvPr>
        </p:nvSpPr>
        <p:spPr>
          <a:xfrm>
            <a:off x="838200" y="563908"/>
            <a:ext cx="10515600" cy="1325563"/>
          </a:xfrm>
        </p:spPr>
        <p:txBody>
          <a:bodyPr/>
          <a:lstStyle/>
          <a:p>
            <a:pPr>
              <a:defRPr/>
            </a:pPr>
            <a:r>
              <a:rPr lang="en-US" altLang="en-US"/>
              <a:t>Neural Crest Hypothesis</a:t>
            </a:r>
          </a:p>
        </p:txBody>
      </p:sp>
      <p:grpSp>
        <p:nvGrpSpPr>
          <p:cNvPr id="4" name="Group 3">
            <a:extLst>
              <a:ext uri="{FF2B5EF4-FFF2-40B4-BE49-F238E27FC236}">
                <a16:creationId xmlns:a16="http://schemas.microsoft.com/office/drawing/2014/main" id="{3FC90982-E540-E74F-A273-5ED0A1400888}"/>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F87527BF-DACF-E44D-8AB3-B98ABE8EF9F7}"/>
                </a:ext>
              </a:extLst>
            </p:cNvPr>
            <p:cNvSpPr/>
            <p:nvPr/>
          </p:nvSpPr>
          <p:spPr>
            <a:xfrm>
              <a:off x="139148" y="139148"/>
              <a:ext cx="11887200" cy="6579704"/>
            </a:xfrm>
            <a:prstGeom prst="rect">
              <a:avLst/>
            </a:prstGeom>
            <a:noFill/>
            <a:ln w="38100">
              <a:solidFill>
                <a:srgbClr val="3895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F6C0D39-E447-3B42-9C74-7174ECA9A886}"/>
                </a:ext>
              </a:extLst>
            </p:cNvPr>
            <p:cNvSpPr txBox="1"/>
            <p:nvPr/>
          </p:nvSpPr>
          <p:spPr>
            <a:xfrm>
              <a:off x="10495723" y="6436079"/>
              <a:ext cx="1530626" cy="276999"/>
            </a:xfrm>
            <a:prstGeom prst="rect">
              <a:avLst/>
            </a:prstGeom>
            <a:noFill/>
            <a:ln w="38100">
              <a:solidFill>
                <a:srgbClr val="3895C6"/>
              </a:solidFill>
            </a:ln>
          </p:spPr>
          <p:txBody>
            <a:bodyPr wrap="square" lIns="0" tIns="0" rIns="0" bIns="0" rtlCol="0" anchor="ctr" anchorCtr="0">
              <a:spAutoFit/>
            </a:bodyPr>
            <a:lstStyle/>
            <a:p>
              <a:pPr algn="ctr"/>
              <a:r>
                <a:rPr lang="en-US" b="1">
                  <a:solidFill>
                    <a:srgbClr val="3895C6"/>
                  </a:solidFill>
                  <a:latin typeface="Myriad Pro" panose="020B0503030403020204" pitchFamily="34" charset="0"/>
                </a:rPr>
                <a:t>500</a:t>
              </a:r>
            </a:p>
          </p:txBody>
        </p:sp>
      </p:grpSp>
    </p:spTree>
    <p:extLst>
      <p:ext uri="{BB962C8B-B14F-4D97-AF65-F5344CB8AC3E}">
        <p14:creationId xmlns:p14="http://schemas.microsoft.com/office/powerpoint/2010/main" val="285583875"/>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357-036B-574C-AD00-C9E21EA6FA24}"/>
              </a:ext>
            </a:extLst>
          </p:cNvPr>
          <p:cNvSpPr>
            <a:spLocks noGrp="1"/>
          </p:cNvSpPr>
          <p:nvPr>
            <p:ph type="title"/>
          </p:nvPr>
        </p:nvSpPr>
        <p:spPr>
          <a:xfrm>
            <a:off x="838200" y="365125"/>
            <a:ext cx="10515600" cy="1778985"/>
          </a:xfrm>
        </p:spPr>
        <p:txBody>
          <a:bodyPr>
            <a:normAutofit/>
          </a:bodyPr>
          <a:lstStyle/>
          <a:p>
            <a:r>
              <a:rPr lang="en-US" altLang="en-US"/>
              <a:t>Name at least three things dogs do to reinforce their bond with humans.</a:t>
            </a:r>
            <a:endParaRPr lang="en-US"/>
          </a:p>
        </p:txBody>
      </p:sp>
      <p:grpSp>
        <p:nvGrpSpPr>
          <p:cNvPr id="3" name="Group 2">
            <a:extLst>
              <a:ext uri="{FF2B5EF4-FFF2-40B4-BE49-F238E27FC236}">
                <a16:creationId xmlns:a16="http://schemas.microsoft.com/office/drawing/2014/main" id="{8A82D13C-D1D4-6D49-B09A-C76A6730083A}"/>
              </a:ext>
            </a:extLst>
          </p:cNvPr>
          <p:cNvGrpSpPr/>
          <p:nvPr/>
        </p:nvGrpSpPr>
        <p:grpSpPr>
          <a:xfrm>
            <a:off x="139148" y="139148"/>
            <a:ext cx="11887201" cy="6579704"/>
            <a:chOff x="139148" y="139148"/>
            <a:chExt cx="11887201" cy="6579704"/>
          </a:xfrm>
        </p:grpSpPr>
        <p:sp>
          <p:nvSpPr>
            <p:cNvPr id="4" name="Rectangle 3">
              <a:extLst>
                <a:ext uri="{FF2B5EF4-FFF2-40B4-BE49-F238E27FC236}">
                  <a16:creationId xmlns:a16="http://schemas.microsoft.com/office/drawing/2014/main" id="{624F50FF-AE16-5C40-9905-7620107C6069}"/>
                </a:ext>
              </a:extLst>
            </p:cNvPr>
            <p:cNvSpPr/>
            <p:nvPr/>
          </p:nvSpPr>
          <p:spPr>
            <a:xfrm>
              <a:off x="139148" y="139148"/>
              <a:ext cx="11887200" cy="6579704"/>
            </a:xfrm>
            <a:prstGeom prst="rect">
              <a:avLst/>
            </a:prstGeom>
            <a:noFill/>
            <a:ln w="38100">
              <a:solidFill>
                <a:srgbClr val="77B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D1F7AC9F-4A4D-E141-80B3-E1F66CFFB53D}"/>
                </a:ext>
              </a:extLst>
            </p:cNvPr>
            <p:cNvSpPr txBox="1"/>
            <p:nvPr/>
          </p:nvSpPr>
          <p:spPr>
            <a:xfrm>
              <a:off x="10495723" y="6436079"/>
              <a:ext cx="1530626" cy="276999"/>
            </a:xfrm>
            <a:prstGeom prst="rect">
              <a:avLst/>
            </a:prstGeom>
            <a:noFill/>
            <a:ln w="38100">
              <a:solidFill>
                <a:srgbClr val="77BA44"/>
              </a:solidFill>
            </a:ln>
          </p:spPr>
          <p:txBody>
            <a:bodyPr wrap="square" lIns="0" tIns="0" rIns="0" bIns="0" rtlCol="0" anchor="ctr" anchorCtr="0">
              <a:spAutoFit/>
            </a:bodyPr>
            <a:lstStyle/>
            <a:p>
              <a:pPr algn="ctr"/>
              <a:r>
                <a:rPr lang="en-US" b="1">
                  <a:solidFill>
                    <a:srgbClr val="77BA44"/>
                  </a:solidFill>
                  <a:latin typeface="Myriad Pro" panose="020B0503030403020204" pitchFamily="34" charset="0"/>
                </a:rPr>
                <a:t>100</a:t>
              </a:r>
            </a:p>
          </p:txBody>
        </p:sp>
      </p:grpSp>
    </p:spTree>
    <p:extLst>
      <p:ext uri="{BB962C8B-B14F-4D97-AF65-F5344CB8AC3E}">
        <p14:creationId xmlns:p14="http://schemas.microsoft.com/office/powerpoint/2010/main" val="4268681595"/>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4DEE32E-83F1-354A-85D6-E3045562DDB6}"/>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36C42003-7B8C-A54F-905C-789B379864B1}"/>
                </a:ext>
              </a:extLst>
            </p:cNvPr>
            <p:cNvSpPr/>
            <p:nvPr/>
          </p:nvSpPr>
          <p:spPr>
            <a:xfrm>
              <a:off x="139148" y="139148"/>
              <a:ext cx="11887200" cy="6579704"/>
            </a:xfrm>
            <a:prstGeom prst="rect">
              <a:avLst/>
            </a:prstGeom>
            <a:noFill/>
            <a:ln w="38100">
              <a:solidFill>
                <a:srgbClr val="77B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BA44"/>
                </a:solidFill>
              </a:endParaRPr>
            </a:p>
          </p:txBody>
        </p:sp>
        <p:sp>
          <p:nvSpPr>
            <p:cNvPr id="6" name="TextBox 5">
              <a:extLst>
                <a:ext uri="{FF2B5EF4-FFF2-40B4-BE49-F238E27FC236}">
                  <a16:creationId xmlns:a16="http://schemas.microsoft.com/office/drawing/2014/main" id="{8EA1AD4F-8D1E-4840-BFA7-14D07E983800}"/>
                </a:ext>
              </a:extLst>
            </p:cNvPr>
            <p:cNvSpPr txBox="1"/>
            <p:nvPr/>
          </p:nvSpPr>
          <p:spPr>
            <a:xfrm>
              <a:off x="10495723" y="6436079"/>
              <a:ext cx="1530626" cy="276999"/>
            </a:xfrm>
            <a:prstGeom prst="rect">
              <a:avLst/>
            </a:prstGeom>
            <a:noFill/>
            <a:ln w="38100">
              <a:solidFill>
                <a:srgbClr val="77BA44"/>
              </a:solidFill>
            </a:ln>
          </p:spPr>
          <p:txBody>
            <a:bodyPr wrap="square" lIns="0" tIns="0" rIns="0" bIns="0" rtlCol="0" anchor="ctr" anchorCtr="0">
              <a:spAutoFit/>
            </a:bodyPr>
            <a:lstStyle/>
            <a:p>
              <a:pPr algn="ctr"/>
              <a:r>
                <a:rPr lang="en-US" b="1">
                  <a:solidFill>
                    <a:srgbClr val="77BA44"/>
                  </a:solidFill>
                  <a:latin typeface="Myriad Pro" panose="020B0503030403020204" pitchFamily="34" charset="0"/>
                </a:rPr>
                <a:t>100</a:t>
              </a:r>
            </a:p>
          </p:txBody>
        </p:sp>
      </p:grpSp>
      <p:sp>
        <p:nvSpPr>
          <p:cNvPr id="8" name="TextBox 7">
            <a:extLst>
              <a:ext uri="{FF2B5EF4-FFF2-40B4-BE49-F238E27FC236}">
                <a16:creationId xmlns:a16="http://schemas.microsoft.com/office/drawing/2014/main" id="{872ECE1B-9E34-6347-AAEA-70C396D6CD43}"/>
              </a:ext>
            </a:extLst>
          </p:cNvPr>
          <p:cNvSpPr txBox="1"/>
          <p:nvPr/>
        </p:nvSpPr>
        <p:spPr>
          <a:xfrm>
            <a:off x="1909284" y="1003610"/>
            <a:ext cx="8586439" cy="4031873"/>
          </a:xfrm>
          <a:prstGeom prst="rect">
            <a:avLst/>
          </a:prstGeom>
          <a:noFill/>
        </p:spPr>
        <p:txBody>
          <a:bodyPr wrap="square" rtlCol="0">
            <a:spAutoFit/>
          </a:bodyPr>
          <a:lstStyle/>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Follow commands / respond to training cues</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Learn what humans want (e.g. potty OUTSIDE!)</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Eye contact/learn to read expressions/gestures</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Sleep with us (and some are bed hogs!)</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Hang out with us (couch, car, etc.!)</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Seek affection (patting, kisses, grooming …)</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Ask to play (let’s play fetch please!)</a:t>
            </a:r>
          </a:p>
          <a:p>
            <a:pPr marL="457200" indent="-457200">
              <a:buFont typeface="Arial" panose="020B0604020202020204" pitchFamily="34" charset="0"/>
              <a:buChar char="•"/>
            </a:pPr>
            <a:endParaRPr lang="en-US" sz="3200">
              <a:solidFill>
                <a:srgbClr val="666666"/>
              </a:solidFill>
              <a:latin typeface="Myriad Pro" panose="020B0503030403020204" pitchFamily="34" charset="0"/>
            </a:endParaRPr>
          </a:p>
        </p:txBody>
      </p:sp>
    </p:spTree>
    <p:extLst>
      <p:ext uri="{BB962C8B-B14F-4D97-AF65-F5344CB8AC3E}">
        <p14:creationId xmlns:p14="http://schemas.microsoft.com/office/powerpoint/2010/main" val="2924967384"/>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357-036B-574C-AD00-C9E21EA6FA24}"/>
              </a:ext>
            </a:extLst>
          </p:cNvPr>
          <p:cNvSpPr>
            <a:spLocks noGrp="1"/>
          </p:cNvSpPr>
          <p:nvPr>
            <p:ph type="title"/>
          </p:nvPr>
        </p:nvSpPr>
        <p:spPr/>
        <p:txBody>
          <a:bodyPr>
            <a:normAutofit/>
          </a:bodyPr>
          <a:lstStyle/>
          <a:p>
            <a:pPr>
              <a:defRPr/>
            </a:pPr>
            <a:r>
              <a:rPr lang="en-US" altLang="en-US"/>
              <a:t>What are at least three things animals do to improve the lives of humans?</a:t>
            </a:r>
          </a:p>
        </p:txBody>
      </p:sp>
      <p:grpSp>
        <p:nvGrpSpPr>
          <p:cNvPr id="3" name="Group 2">
            <a:extLst>
              <a:ext uri="{FF2B5EF4-FFF2-40B4-BE49-F238E27FC236}">
                <a16:creationId xmlns:a16="http://schemas.microsoft.com/office/drawing/2014/main" id="{8ACC51EC-B4F1-DD49-9F57-80F99E38DAB5}"/>
              </a:ext>
            </a:extLst>
          </p:cNvPr>
          <p:cNvGrpSpPr/>
          <p:nvPr/>
        </p:nvGrpSpPr>
        <p:grpSpPr>
          <a:xfrm>
            <a:off x="139148" y="139148"/>
            <a:ext cx="11887201" cy="6579704"/>
            <a:chOff x="139148" y="139148"/>
            <a:chExt cx="11887201" cy="6579704"/>
          </a:xfrm>
        </p:grpSpPr>
        <p:sp>
          <p:nvSpPr>
            <p:cNvPr id="4" name="Rectangle 3">
              <a:extLst>
                <a:ext uri="{FF2B5EF4-FFF2-40B4-BE49-F238E27FC236}">
                  <a16:creationId xmlns:a16="http://schemas.microsoft.com/office/drawing/2014/main" id="{19A5881F-4FC4-5D4E-8384-4D08A8476B5D}"/>
                </a:ext>
              </a:extLst>
            </p:cNvPr>
            <p:cNvSpPr/>
            <p:nvPr/>
          </p:nvSpPr>
          <p:spPr>
            <a:xfrm>
              <a:off x="139148" y="139148"/>
              <a:ext cx="11887200" cy="6579704"/>
            </a:xfrm>
            <a:prstGeom prst="rect">
              <a:avLst/>
            </a:prstGeom>
            <a:noFill/>
            <a:ln w="38100">
              <a:solidFill>
                <a:srgbClr val="77B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BA44"/>
                </a:solidFill>
              </a:endParaRPr>
            </a:p>
          </p:txBody>
        </p:sp>
        <p:sp>
          <p:nvSpPr>
            <p:cNvPr id="5" name="TextBox 4">
              <a:extLst>
                <a:ext uri="{FF2B5EF4-FFF2-40B4-BE49-F238E27FC236}">
                  <a16:creationId xmlns:a16="http://schemas.microsoft.com/office/drawing/2014/main" id="{00C728B3-91BA-C442-8CE6-E8C105E3C8D5}"/>
                </a:ext>
              </a:extLst>
            </p:cNvPr>
            <p:cNvSpPr txBox="1"/>
            <p:nvPr/>
          </p:nvSpPr>
          <p:spPr>
            <a:xfrm>
              <a:off x="10495723" y="6436079"/>
              <a:ext cx="1530626" cy="276999"/>
            </a:xfrm>
            <a:prstGeom prst="rect">
              <a:avLst/>
            </a:prstGeom>
            <a:noFill/>
            <a:ln w="38100">
              <a:solidFill>
                <a:srgbClr val="77BA44"/>
              </a:solidFill>
            </a:ln>
          </p:spPr>
          <p:txBody>
            <a:bodyPr wrap="square" lIns="0" tIns="0" rIns="0" bIns="0" rtlCol="0" anchor="ctr" anchorCtr="0">
              <a:spAutoFit/>
            </a:bodyPr>
            <a:lstStyle/>
            <a:p>
              <a:pPr algn="ctr"/>
              <a:r>
                <a:rPr lang="en-US" b="1">
                  <a:solidFill>
                    <a:srgbClr val="77BA44"/>
                  </a:solidFill>
                  <a:latin typeface="Myriad Pro" panose="020B0503030403020204" pitchFamily="34" charset="0"/>
                </a:rPr>
                <a:t>200</a:t>
              </a:r>
            </a:p>
          </p:txBody>
        </p:sp>
      </p:grpSp>
    </p:spTree>
    <p:extLst>
      <p:ext uri="{BB962C8B-B14F-4D97-AF65-F5344CB8AC3E}">
        <p14:creationId xmlns:p14="http://schemas.microsoft.com/office/powerpoint/2010/main" val="1997073977"/>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2D817B2-066D-4540-A9B3-189FF5BF7FA3}"/>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C2DAD9E8-0118-6D42-8B98-013DB775631E}"/>
                </a:ext>
              </a:extLst>
            </p:cNvPr>
            <p:cNvSpPr/>
            <p:nvPr/>
          </p:nvSpPr>
          <p:spPr>
            <a:xfrm>
              <a:off x="139148" y="139148"/>
              <a:ext cx="11887200" cy="6579704"/>
            </a:xfrm>
            <a:prstGeom prst="rect">
              <a:avLst/>
            </a:prstGeom>
            <a:noFill/>
            <a:ln w="38100">
              <a:solidFill>
                <a:srgbClr val="77B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BA44"/>
                </a:solidFill>
              </a:endParaRPr>
            </a:p>
          </p:txBody>
        </p:sp>
        <p:sp>
          <p:nvSpPr>
            <p:cNvPr id="6" name="TextBox 5">
              <a:extLst>
                <a:ext uri="{FF2B5EF4-FFF2-40B4-BE49-F238E27FC236}">
                  <a16:creationId xmlns:a16="http://schemas.microsoft.com/office/drawing/2014/main" id="{6DABA571-C8AE-5B41-909F-D990EC2EC5C7}"/>
                </a:ext>
              </a:extLst>
            </p:cNvPr>
            <p:cNvSpPr txBox="1"/>
            <p:nvPr/>
          </p:nvSpPr>
          <p:spPr>
            <a:xfrm>
              <a:off x="10495723" y="6436079"/>
              <a:ext cx="1530626" cy="276999"/>
            </a:xfrm>
            <a:prstGeom prst="rect">
              <a:avLst/>
            </a:prstGeom>
            <a:noFill/>
            <a:ln w="38100">
              <a:solidFill>
                <a:srgbClr val="77BA44"/>
              </a:solidFill>
            </a:ln>
          </p:spPr>
          <p:txBody>
            <a:bodyPr wrap="square" lIns="0" tIns="0" rIns="0" bIns="0" rtlCol="0" anchor="ctr" anchorCtr="0">
              <a:spAutoFit/>
            </a:bodyPr>
            <a:lstStyle/>
            <a:p>
              <a:pPr algn="ctr"/>
              <a:r>
                <a:rPr lang="en-US" b="1">
                  <a:solidFill>
                    <a:srgbClr val="77BA44"/>
                  </a:solidFill>
                  <a:latin typeface="Myriad Pro" panose="020B0503030403020204" pitchFamily="34" charset="0"/>
                </a:rPr>
                <a:t>200</a:t>
              </a:r>
            </a:p>
          </p:txBody>
        </p:sp>
      </p:grpSp>
      <p:sp>
        <p:nvSpPr>
          <p:cNvPr id="8" name="TextBox 7">
            <a:extLst>
              <a:ext uri="{FF2B5EF4-FFF2-40B4-BE49-F238E27FC236}">
                <a16:creationId xmlns:a16="http://schemas.microsoft.com/office/drawing/2014/main" id="{648F75A7-03FE-344C-8317-688D6AB3486C}"/>
              </a:ext>
            </a:extLst>
          </p:cNvPr>
          <p:cNvSpPr txBox="1"/>
          <p:nvPr/>
        </p:nvSpPr>
        <p:spPr>
          <a:xfrm>
            <a:off x="2297152" y="1226635"/>
            <a:ext cx="7917366" cy="3539430"/>
          </a:xfrm>
          <a:prstGeom prst="rect">
            <a:avLst/>
          </a:prstGeom>
          <a:noFill/>
        </p:spPr>
        <p:txBody>
          <a:bodyPr wrap="square" rtlCol="0">
            <a:spAutoFit/>
          </a:bodyPr>
          <a:lstStyle/>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Help them emotionally (ESA)</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Help rescue them (rescue dogs)</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Help humans with disabilities (sight, hearing, sensory loss, limb loss, etc.)</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Help them during a disaster (disaster stress-relief dogs)</a:t>
            </a:r>
          </a:p>
          <a:p>
            <a:pPr marL="457200" indent="-457200">
              <a:buFont typeface="Arial" panose="020B0604020202020204" pitchFamily="34" charset="0"/>
              <a:buChar char="•"/>
            </a:pPr>
            <a:endParaRPr lang="en-US" sz="3200">
              <a:solidFill>
                <a:srgbClr val="666666"/>
              </a:solidFill>
              <a:latin typeface="Myriad Pro" panose="020B0503030403020204" pitchFamily="34" charset="0"/>
            </a:endParaRPr>
          </a:p>
        </p:txBody>
      </p:sp>
    </p:spTree>
    <p:extLst>
      <p:ext uri="{BB962C8B-B14F-4D97-AF65-F5344CB8AC3E}">
        <p14:creationId xmlns:p14="http://schemas.microsoft.com/office/powerpoint/2010/main" val="2766242252"/>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357-036B-574C-AD00-C9E21EA6FA24}"/>
              </a:ext>
            </a:extLst>
          </p:cNvPr>
          <p:cNvSpPr>
            <a:spLocks noGrp="1"/>
          </p:cNvSpPr>
          <p:nvPr>
            <p:ph type="title"/>
          </p:nvPr>
        </p:nvSpPr>
        <p:spPr>
          <a:xfrm>
            <a:off x="838200" y="365125"/>
            <a:ext cx="10515600" cy="2110446"/>
          </a:xfrm>
        </p:spPr>
        <p:txBody>
          <a:bodyPr>
            <a:normAutofit/>
          </a:bodyPr>
          <a:lstStyle/>
          <a:p>
            <a:r>
              <a:rPr lang="en-US" altLang="en-US"/>
              <a:t>How has the human-animal bond been used in the California prison system to help inmates and animals mutualistically?</a:t>
            </a:r>
            <a:endParaRPr lang="en-US"/>
          </a:p>
        </p:txBody>
      </p:sp>
      <p:grpSp>
        <p:nvGrpSpPr>
          <p:cNvPr id="3" name="Group 2">
            <a:extLst>
              <a:ext uri="{FF2B5EF4-FFF2-40B4-BE49-F238E27FC236}">
                <a16:creationId xmlns:a16="http://schemas.microsoft.com/office/drawing/2014/main" id="{A7442FF8-FDE1-A347-8F01-1568B4218D3E}"/>
              </a:ext>
            </a:extLst>
          </p:cNvPr>
          <p:cNvGrpSpPr/>
          <p:nvPr/>
        </p:nvGrpSpPr>
        <p:grpSpPr>
          <a:xfrm>
            <a:off x="139148" y="139148"/>
            <a:ext cx="11887201" cy="6579704"/>
            <a:chOff x="139148" y="139148"/>
            <a:chExt cx="11887201" cy="6579704"/>
          </a:xfrm>
        </p:grpSpPr>
        <p:sp>
          <p:nvSpPr>
            <p:cNvPr id="4" name="Rectangle 3">
              <a:extLst>
                <a:ext uri="{FF2B5EF4-FFF2-40B4-BE49-F238E27FC236}">
                  <a16:creationId xmlns:a16="http://schemas.microsoft.com/office/drawing/2014/main" id="{CA79DB35-5C1B-DA41-97F8-FBFFCED83DC6}"/>
                </a:ext>
              </a:extLst>
            </p:cNvPr>
            <p:cNvSpPr/>
            <p:nvPr/>
          </p:nvSpPr>
          <p:spPr>
            <a:xfrm>
              <a:off x="139148" y="139148"/>
              <a:ext cx="11887200" cy="6579704"/>
            </a:xfrm>
            <a:prstGeom prst="rect">
              <a:avLst/>
            </a:prstGeom>
            <a:noFill/>
            <a:ln w="38100">
              <a:solidFill>
                <a:srgbClr val="77B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BA44"/>
                </a:solidFill>
              </a:endParaRPr>
            </a:p>
          </p:txBody>
        </p:sp>
        <p:sp>
          <p:nvSpPr>
            <p:cNvPr id="5" name="TextBox 4">
              <a:extLst>
                <a:ext uri="{FF2B5EF4-FFF2-40B4-BE49-F238E27FC236}">
                  <a16:creationId xmlns:a16="http://schemas.microsoft.com/office/drawing/2014/main" id="{533A4C21-355E-4B47-9489-79CEE9F8994A}"/>
                </a:ext>
              </a:extLst>
            </p:cNvPr>
            <p:cNvSpPr txBox="1"/>
            <p:nvPr/>
          </p:nvSpPr>
          <p:spPr>
            <a:xfrm>
              <a:off x="10495723" y="6436079"/>
              <a:ext cx="1530626" cy="276999"/>
            </a:xfrm>
            <a:prstGeom prst="rect">
              <a:avLst/>
            </a:prstGeom>
            <a:noFill/>
            <a:ln w="38100">
              <a:solidFill>
                <a:srgbClr val="77BA44"/>
              </a:solidFill>
            </a:ln>
          </p:spPr>
          <p:txBody>
            <a:bodyPr wrap="square" lIns="0" tIns="0" rIns="0" bIns="0" rtlCol="0" anchor="ctr" anchorCtr="0">
              <a:spAutoFit/>
            </a:bodyPr>
            <a:lstStyle/>
            <a:p>
              <a:pPr algn="ctr"/>
              <a:r>
                <a:rPr lang="en-US" b="1">
                  <a:solidFill>
                    <a:srgbClr val="77BA44"/>
                  </a:solidFill>
                  <a:latin typeface="Myriad Pro" panose="020B0503030403020204" pitchFamily="34" charset="0"/>
                </a:rPr>
                <a:t>300</a:t>
              </a:r>
            </a:p>
          </p:txBody>
        </p:sp>
      </p:grpSp>
    </p:spTree>
    <p:extLst>
      <p:ext uri="{BB962C8B-B14F-4D97-AF65-F5344CB8AC3E}">
        <p14:creationId xmlns:p14="http://schemas.microsoft.com/office/powerpoint/2010/main" val="3066874888"/>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5050F3-EBB7-A64B-BD9D-7DA2AAF77627}"/>
              </a:ext>
            </a:extLst>
          </p:cNvPr>
          <p:cNvSpPr>
            <a:spLocks noGrp="1"/>
          </p:cNvSpPr>
          <p:nvPr>
            <p:ph type="title"/>
          </p:nvPr>
        </p:nvSpPr>
        <p:spPr>
          <a:xfrm>
            <a:off x="824948" y="959005"/>
            <a:ext cx="10515600" cy="3612994"/>
          </a:xfrm>
        </p:spPr>
        <p:txBody>
          <a:bodyPr>
            <a:noAutofit/>
          </a:bodyPr>
          <a:lstStyle/>
          <a:p>
            <a:pPr>
              <a:defRPr/>
            </a:pPr>
            <a:r>
              <a:rPr lang="en-US" altLang="en-US" sz="3200"/>
              <a:t>In 2014, inmates that had long-term or life sentences were given the opportunity to train dogs that needed socialization &amp; training through the </a:t>
            </a:r>
            <a:r>
              <a:rPr lang="en-US" altLang="en-US" sz="3200" i="1"/>
              <a:t>Paws for Life</a:t>
            </a:r>
            <a:r>
              <a:rPr lang="en-US" altLang="en-US" sz="3200"/>
              <a:t> prison program. They helped with dog rehabilitation by caring for them, socializing the animals, and getting them ready for their forever home. They then had the opportunity to introduce the dogs to their new families.</a:t>
            </a:r>
          </a:p>
        </p:txBody>
      </p:sp>
      <p:grpSp>
        <p:nvGrpSpPr>
          <p:cNvPr id="4" name="Group 3">
            <a:extLst>
              <a:ext uri="{FF2B5EF4-FFF2-40B4-BE49-F238E27FC236}">
                <a16:creationId xmlns:a16="http://schemas.microsoft.com/office/drawing/2014/main" id="{B142D3DB-34D7-C446-98E7-03EA12F8A9F7}"/>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0B1F2BF3-BB1A-7C41-BF05-2654A53087F3}"/>
                </a:ext>
              </a:extLst>
            </p:cNvPr>
            <p:cNvSpPr/>
            <p:nvPr/>
          </p:nvSpPr>
          <p:spPr>
            <a:xfrm>
              <a:off x="139148" y="139148"/>
              <a:ext cx="11887200" cy="6579704"/>
            </a:xfrm>
            <a:prstGeom prst="rect">
              <a:avLst/>
            </a:prstGeom>
            <a:noFill/>
            <a:ln w="38100">
              <a:solidFill>
                <a:srgbClr val="77B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BA44"/>
                </a:solidFill>
              </a:endParaRPr>
            </a:p>
          </p:txBody>
        </p:sp>
        <p:sp>
          <p:nvSpPr>
            <p:cNvPr id="6" name="TextBox 5">
              <a:extLst>
                <a:ext uri="{FF2B5EF4-FFF2-40B4-BE49-F238E27FC236}">
                  <a16:creationId xmlns:a16="http://schemas.microsoft.com/office/drawing/2014/main" id="{2726475B-1E68-9340-96ED-2832344B0B45}"/>
                </a:ext>
              </a:extLst>
            </p:cNvPr>
            <p:cNvSpPr txBox="1"/>
            <p:nvPr/>
          </p:nvSpPr>
          <p:spPr>
            <a:xfrm>
              <a:off x="10495723" y="6436079"/>
              <a:ext cx="1530626" cy="276999"/>
            </a:xfrm>
            <a:prstGeom prst="rect">
              <a:avLst/>
            </a:prstGeom>
            <a:noFill/>
            <a:ln w="38100">
              <a:solidFill>
                <a:srgbClr val="77BA44"/>
              </a:solidFill>
            </a:ln>
          </p:spPr>
          <p:txBody>
            <a:bodyPr wrap="square" lIns="0" tIns="0" rIns="0" bIns="0" rtlCol="0" anchor="ctr" anchorCtr="0">
              <a:spAutoFit/>
            </a:bodyPr>
            <a:lstStyle/>
            <a:p>
              <a:pPr algn="ctr"/>
              <a:r>
                <a:rPr lang="en-US" b="1">
                  <a:solidFill>
                    <a:srgbClr val="77BA44"/>
                  </a:solidFill>
                  <a:latin typeface="Myriad Pro" panose="020B0503030403020204" pitchFamily="34" charset="0"/>
                </a:rPr>
                <a:t>300</a:t>
              </a:r>
            </a:p>
          </p:txBody>
        </p:sp>
      </p:grpSp>
    </p:spTree>
    <p:extLst>
      <p:ext uri="{BB962C8B-B14F-4D97-AF65-F5344CB8AC3E}">
        <p14:creationId xmlns:p14="http://schemas.microsoft.com/office/powerpoint/2010/main" val="1528038270"/>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357-036B-574C-AD00-C9E21EA6FA24}"/>
              </a:ext>
            </a:extLst>
          </p:cNvPr>
          <p:cNvSpPr>
            <a:spLocks noGrp="1"/>
          </p:cNvSpPr>
          <p:nvPr>
            <p:ph type="title"/>
          </p:nvPr>
        </p:nvSpPr>
        <p:spPr/>
        <p:txBody>
          <a:bodyPr/>
          <a:lstStyle/>
          <a:p>
            <a:pPr>
              <a:defRPr/>
            </a:pPr>
            <a:r>
              <a:rPr lang="en-US" altLang="en-US"/>
              <a:t>Name some emotional and physical benefits of caring for a pet.</a:t>
            </a:r>
          </a:p>
        </p:txBody>
      </p:sp>
      <p:grpSp>
        <p:nvGrpSpPr>
          <p:cNvPr id="3" name="Group 2">
            <a:extLst>
              <a:ext uri="{FF2B5EF4-FFF2-40B4-BE49-F238E27FC236}">
                <a16:creationId xmlns:a16="http://schemas.microsoft.com/office/drawing/2014/main" id="{587764AF-34FD-AC40-A4BE-13C68C90B882}"/>
              </a:ext>
            </a:extLst>
          </p:cNvPr>
          <p:cNvGrpSpPr/>
          <p:nvPr/>
        </p:nvGrpSpPr>
        <p:grpSpPr>
          <a:xfrm>
            <a:off x="139148" y="139148"/>
            <a:ext cx="11887201" cy="6579704"/>
            <a:chOff x="139148" y="139148"/>
            <a:chExt cx="11887201" cy="6579704"/>
          </a:xfrm>
        </p:grpSpPr>
        <p:sp>
          <p:nvSpPr>
            <p:cNvPr id="4" name="Rectangle 3">
              <a:extLst>
                <a:ext uri="{FF2B5EF4-FFF2-40B4-BE49-F238E27FC236}">
                  <a16:creationId xmlns:a16="http://schemas.microsoft.com/office/drawing/2014/main" id="{10F01B4F-D1B7-5048-BB67-6199B396A473}"/>
                </a:ext>
              </a:extLst>
            </p:cNvPr>
            <p:cNvSpPr/>
            <p:nvPr/>
          </p:nvSpPr>
          <p:spPr>
            <a:xfrm>
              <a:off x="139148" y="139148"/>
              <a:ext cx="11887200" cy="6579704"/>
            </a:xfrm>
            <a:prstGeom prst="rect">
              <a:avLst/>
            </a:prstGeom>
            <a:noFill/>
            <a:ln w="38100">
              <a:solidFill>
                <a:srgbClr val="77B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BA44"/>
                </a:solidFill>
              </a:endParaRPr>
            </a:p>
          </p:txBody>
        </p:sp>
        <p:sp>
          <p:nvSpPr>
            <p:cNvPr id="5" name="TextBox 4">
              <a:extLst>
                <a:ext uri="{FF2B5EF4-FFF2-40B4-BE49-F238E27FC236}">
                  <a16:creationId xmlns:a16="http://schemas.microsoft.com/office/drawing/2014/main" id="{1484536C-4E5A-9148-834A-5D6375C3E8E7}"/>
                </a:ext>
              </a:extLst>
            </p:cNvPr>
            <p:cNvSpPr txBox="1"/>
            <p:nvPr/>
          </p:nvSpPr>
          <p:spPr>
            <a:xfrm>
              <a:off x="10495723" y="6436079"/>
              <a:ext cx="1530626" cy="276999"/>
            </a:xfrm>
            <a:prstGeom prst="rect">
              <a:avLst/>
            </a:prstGeom>
            <a:noFill/>
            <a:ln w="38100">
              <a:solidFill>
                <a:srgbClr val="77BA44"/>
              </a:solidFill>
            </a:ln>
          </p:spPr>
          <p:txBody>
            <a:bodyPr wrap="square" lIns="0" tIns="0" rIns="0" bIns="0" rtlCol="0" anchor="ctr" anchorCtr="0">
              <a:spAutoFit/>
            </a:bodyPr>
            <a:lstStyle/>
            <a:p>
              <a:pPr algn="ctr"/>
              <a:r>
                <a:rPr lang="en-US" b="1">
                  <a:solidFill>
                    <a:srgbClr val="77BA44"/>
                  </a:solidFill>
                  <a:latin typeface="Myriad Pro" panose="020B0503030403020204" pitchFamily="34" charset="0"/>
                </a:rPr>
                <a:t>400</a:t>
              </a:r>
            </a:p>
          </p:txBody>
        </p:sp>
      </p:grpSp>
    </p:spTree>
    <p:extLst>
      <p:ext uri="{BB962C8B-B14F-4D97-AF65-F5344CB8AC3E}">
        <p14:creationId xmlns:p14="http://schemas.microsoft.com/office/powerpoint/2010/main" val="437217646"/>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F01F05E9-B1D6-FE4D-98EB-111C222B44C5}"/>
              </a:ext>
            </a:extLst>
          </p:cNvPr>
          <p:cNvGraphicFramePr>
            <a:graphicFrameLocks noGrp="1"/>
          </p:cNvGraphicFramePr>
          <p:nvPr>
            <p:extLst>
              <p:ext uri="{D42A27DB-BD31-4B8C-83A1-F6EECF244321}">
                <p14:modId xmlns:p14="http://schemas.microsoft.com/office/powerpoint/2010/main" val="1721042623"/>
              </p:ext>
            </p:extLst>
          </p:nvPr>
        </p:nvGraphicFramePr>
        <p:xfrm>
          <a:off x="743657" y="196851"/>
          <a:ext cx="10902245" cy="6132510"/>
        </p:xfrm>
        <a:graphic>
          <a:graphicData uri="http://schemas.openxmlformats.org/drawingml/2006/table">
            <a:tbl>
              <a:tblPr firstRow="1" bandRow="1">
                <a:tableStyleId>{5C22544A-7EE6-4342-B048-85BDC9FD1C3A}</a:tableStyleId>
              </a:tblPr>
              <a:tblGrid>
                <a:gridCol w="2180449">
                  <a:extLst>
                    <a:ext uri="{9D8B030D-6E8A-4147-A177-3AD203B41FA5}">
                      <a16:colId xmlns:a16="http://schemas.microsoft.com/office/drawing/2014/main" val="2700327685"/>
                    </a:ext>
                  </a:extLst>
                </a:gridCol>
                <a:gridCol w="2180449">
                  <a:extLst>
                    <a:ext uri="{9D8B030D-6E8A-4147-A177-3AD203B41FA5}">
                      <a16:colId xmlns:a16="http://schemas.microsoft.com/office/drawing/2014/main" val="1470062012"/>
                    </a:ext>
                  </a:extLst>
                </a:gridCol>
                <a:gridCol w="2180449">
                  <a:extLst>
                    <a:ext uri="{9D8B030D-6E8A-4147-A177-3AD203B41FA5}">
                      <a16:colId xmlns:a16="http://schemas.microsoft.com/office/drawing/2014/main" val="1007096132"/>
                    </a:ext>
                  </a:extLst>
                </a:gridCol>
                <a:gridCol w="2180449">
                  <a:extLst>
                    <a:ext uri="{9D8B030D-6E8A-4147-A177-3AD203B41FA5}">
                      <a16:colId xmlns:a16="http://schemas.microsoft.com/office/drawing/2014/main" val="2339450064"/>
                    </a:ext>
                  </a:extLst>
                </a:gridCol>
                <a:gridCol w="2180449">
                  <a:extLst>
                    <a:ext uri="{9D8B030D-6E8A-4147-A177-3AD203B41FA5}">
                      <a16:colId xmlns:a16="http://schemas.microsoft.com/office/drawing/2014/main" val="1639126683"/>
                    </a:ext>
                  </a:extLst>
                </a:gridCol>
              </a:tblGrid>
              <a:tr h="1022085">
                <a:tc>
                  <a:txBody>
                    <a:bodyPr/>
                    <a:lstStyle/>
                    <a:p>
                      <a:pPr algn="ctr"/>
                      <a:r>
                        <a:rPr lang="en-US" sz="1800">
                          <a:solidFill>
                            <a:srgbClr val="3895C6"/>
                          </a:solidFill>
                          <a:latin typeface="Myriad Pro" panose="020B0503030403020204" pitchFamily="34" charset="0"/>
                        </a:rPr>
                        <a:t>Canid Evolution</a:t>
                      </a:r>
                    </a:p>
                  </a:txBody>
                  <a:tcPr marL="81767" marR="81767" marT="40883" marB="40883" anchor="ctr">
                    <a:lnL w="38100" cap="flat" cmpd="sng" algn="ctr">
                      <a:solidFill>
                        <a:srgbClr val="3895C6"/>
                      </a:solidFill>
                      <a:prstDash val="solid"/>
                      <a:round/>
                      <a:headEnd type="none" w="med" len="med"/>
                      <a:tailEnd type="none" w="med" len="med"/>
                    </a:lnL>
                    <a:lnR w="38100" cap="flat" cmpd="sng" algn="ctr">
                      <a:solidFill>
                        <a:srgbClr val="77BA44"/>
                      </a:solidFill>
                      <a:prstDash val="solid"/>
                      <a:round/>
                      <a:headEnd type="none" w="med" len="med"/>
                      <a:tailEnd type="none" w="med" len="med"/>
                    </a:lnR>
                    <a:lnT w="38100" cap="flat" cmpd="sng" algn="ctr">
                      <a:solidFill>
                        <a:srgbClr val="3895C6"/>
                      </a:solidFill>
                      <a:prstDash val="solid"/>
                      <a:round/>
                      <a:headEnd type="none" w="med" len="med"/>
                      <a:tailEnd type="none" w="med" len="med"/>
                    </a:lnT>
                    <a:lnB w="38100" cap="flat" cmpd="sng" algn="ctr">
                      <a:solidFill>
                        <a:srgbClr val="3895C6"/>
                      </a:solidFill>
                      <a:prstDash val="solid"/>
                      <a:round/>
                      <a:headEnd type="none" w="med" len="med"/>
                      <a:tailEnd type="none" w="med" len="med"/>
                    </a:lnB>
                    <a:solidFill>
                      <a:schemeClr val="bg1"/>
                    </a:solidFill>
                  </a:tcPr>
                </a:tc>
                <a:tc>
                  <a:txBody>
                    <a:bodyPr/>
                    <a:lstStyle/>
                    <a:p>
                      <a:pPr algn="ctr"/>
                      <a:r>
                        <a:rPr lang="en-US" sz="1800">
                          <a:solidFill>
                            <a:srgbClr val="77BA44"/>
                          </a:solidFill>
                          <a:latin typeface="Myriad Pro" panose="020B0503030403020204" pitchFamily="34" charset="0"/>
                        </a:rPr>
                        <a:t>Human-Animal Bond</a:t>
                      </a:r>
                    </a:p>
                  </a:txBody>
                  <a:tcPr marL="81767" marR="81767" marT="40883" marB="40883" anchor="ctr">
                    <a:lnL w="38100" cap="flat" cmpd="sng" algn="ctr">
                      <a:solidFill>
                        <a:srgbClr val="77BA44"/>
                      </a:solidFill>
                      <a:prstDash val="solid"/>
                      <a:round/>
                      <a:headEnd type="none" w="med" len="med"/>
                      <a:tailEnd type="none" w="med" len="med"/>
                    </a:lnL>
                    <a:lnR w="38100" cap="flat" cmpd="sng" algn="ctr">
                      <a:solidFill>
                        <a:srgbClr val="E8802C"/>
                      </a:solidFill>
                      <a:prstDash val="solid"/>
                      <a:round/>
                      <a:headEnd type="none" w="med" len="med"/>
                      <a:tailEnd type="none" w="med" len="med"/>
                    </a:lnR>
                    <a:lnT w="38100" cap="flat" cmpd="sng" algn="ctr">
                      <a:solidFill>
                        <a:srgbClr val="77BA44"/>
                      </a:solidFill>
                      <a:prstDash val="solid"/>
                      <a:round/>
                      <a:headEnd type="none" w="med" len="med"/>
                      <a:tailEnd type="none" w="med" len="med"/>
                    </a:lnT>
                    <a:lnB w="38100" cap="flat" cmpd="sng" algn="ctr">
                      <a:solidFill>
                        <a:srgbClr val="77BA44"/>
                      </a:solidFill>
                      <a:prstDash val="solid"/>
                      <a:round/>
                      <a:headEnd type="none" w="med" len="med"/>
                      <a:tailEnd type="none" w="med" len="med"/>
                    </a:lnB>
                    <a:solidFill>
                      <a:schemeClr val="bg1"/>
                    </a:solidFill>
                  </a:tcPr>
                </a:tc>
                <a:tc>
                  <a:txBody>
                    <a:bodyPr/>
                    <a:lstStyle/>
                    <a:p>
                      <a:pPr algn="ctr"/>
                      <a:r>
                        <a:rPr lang="en-US" sz="1800">
                          <a:solidFill>
                            <a:srgbClr val="E8802C"/>
                          </a:solidFill>
                          <a:latin typeface="Myriad Pro" panose="020B0503030403020204" pitchFamily="34" charset="0"/>
                        </a:rPr>
                        <a:t>Interesting Factoids</a:t>
                      </a:r>
                    </a:p>
                  </a:txBody>
                  <a:tcPr marL="81767" marR="81767" marT="40883" marB="40883" anchor="ctr">
                    <a:lnL w="38100" cap="flat" cmpd="sng" algn="ctr">
                      <a:solidFill>
                        <a:srgbClr val="E8802C"/>
                      </a:solidFill>
                      <a:prstDash val="solid"/>
                      <a:round/>
                      <a:headEnd type="none" w="med" len="med"/>
                      <a:tailEnd type="none" w="med" len="med"/>
                    </a:lnL>
                    <a:lnR w="38100" cap="flat" cmpd="sng" algn="ctr">
                      <a:solidFill>
                        <a:srgbClr val="77BA44"/>
                      </a:solidFill>
                      <a:prstDash val="solid"/>
                      <a:round/>
                      <a:headEnd type="none" w="med" len="med"/>
                      <a:tailEnd type="none" w="med" len="med"/>
                    </a:lnR>
                    <a:lnT w="38100" cap="flat" cmpd="sng" algn="ctr">
                      <a:solidFill>
                        <a:srgbClr val="E8802C"/>
                      </a:solidFill>
                      <a:prstDash val="solid"/>
                      <a:round/>
                      <a:headEnd type="none" w="med" len="med"/>
                      <a:tailEnd type="none" w="med" len="med"/>
                    </a:lnT>
                    <a:lnB w="38100" cap="flat" cmpd="sng" algn="ctr">
                      <a:solidFill>
                        <a:srgbClr val="E8802C"/>
                      </a:solidFill>
                      <a:prstDash val="solid"/>
                      <a:round/>
                      <a:headEnd type="none" w="med" len="med"/>
                      <a:tailEnd type="none" w="med" len="med"/>
                    </a:lnB>
                    <a:solidFill>
                      <a:schemeClr val="bg1"/>
                    </a:solidFill>
                  </a:tcPr>
                </a:tc>
                <a:tc>
                  <a:txBody>
                    <a:bodyPr/>
                    <a:lstStyle/>
                    <a:p>
                      <a:pPr algn="ctr"/>
                      <a:r>
                        <a:rPr lang="en-US" sz="1800">
                          <a:solidFill>
                            <a:srgbClr val="77BA44"/>
                          </a:solidFill>
                          <a:latin typeface="Myriad Pro" panose="020B0503030403020204" pitchFamily="34" charset="0"/>
                        </a:rPr>
                        <a:t>Service Animals</a:t>
                      </a:r>
                    </a:p>
                  </a:txBody>
                  <a:tcPr marL="81767" marR="81767" marT="40883" marB="40883" anchor="ctr">
                    <a:lnL w="38100" cap="flat" cmpd="sng" algn="ctr">
                      <a:solidFill>
                        <a:srgbClr val="77BA44"/>
                      </a:solidFill>
                      <a:prstDash val="solid"/>
                      <a:round/>
                      <a:headEnd type="none" w="med" len="med"/>
                      <a:tailEnd type="none" w="med" len="med"/>
                    </a:lnL>
                    <a:lnR w="38100" cap="flat" cmpd="sng" algn="ctr">
                      <a:solidFill>
                        <a:srgbClr val="3895C6"/>
                      </a:solidFill>
                      <a:prstDash val="solid"/>
                      <a:round/>
                      <a:headEnd type="none" w="med" len="med"/>
                      <a:tailEnd type="none" w="med" len="med"/>
                    </a:lnR>
                    <a:lnT w="38100" cap="flat" cmpd="sng" algn="ctr">
                      <a:solidFill>
                        <a:srgbClr val="77BA44"/>
                      </a:solidFill>
                      <a:prstDash val="solid"/>
                      <a:round/>
                      <a:headEnd type="none" w="med" len="med"/>
                      <a:tailEnd type="none" w="med" len="med"/>
                    </a:lnT>
                    <a:lnB w="38100" cap="flat" cmpd="sng" algn="ctr">
                      <a:solidFill>
                        <a:srgbClr val="77BA44"/>
                      </a:solidFill>
                      <a:prstDash val="solid"/>
                      <a:round/>
                      <a:headEnd type="none" w="med" len="med"/>
                      <a:tailEnd type="none" w="med" len="med"/>
                    </a:lnB>
                    <a:solidFill>
                      <a:schemeClr val="bg1"/>
                    </a:solidFill>
                  </a:tcPr>
                </a:tc>
                <a:tc>
                  <a:txBody>
                    <a:bodyPr/>
                    <a:lstStyle/>
                    <a:p>
                      <a:pPr algn="ctr"/>
                      <a:r>
                        <a:rPr lang="en-US" sz="1800">
                          <a:solidFill>
                            <a:srgbClr val="3895C6"/>
                          </a:solidFill>
                          <a:latin typeface="Myriad Pro" panose="020B0503030403020204" pitchFamily="34" charset="0"/>
                        </a:rPr>
                        <a:t>Therapy and ES Animals</a:t>
                      </a:r>
                    </a:p>
                  </a:txBody>
                  <a:tcPr marL="81767" marR="81767" marT="40883" marB="40883" anchor="ctr">
                    <a:lnL w="38100" cap="flat" cmpd="sng" algn="ctr">
                      <a:solidFill>
                        <a:srgbClr val="3895C6"/>
                      </a:solidFill>
                      <a:prstDash val="solid"/>
                      <a:round/>
                      <a:headEnd type="none" w="med" len="med"/>
                      <a:tailEnd type="none" w="med" len="med"/>
                    </a:lnL>
                    <a:lnR w="38100" cap="flat" cmpd="sng" algn="ctr">
                      <a:solidFill>
                        <a:srgbClr val="3895C6"/>
                      </a:solidFill>
                      <a:prstDash val="solid"/>
                      <a:round/>
                      <a:headEnd type="none" w="med" len="med"/>
                      <a:tailEnd type="none" w="med" len="med"/>
                    </a:lnR>
                    <a:lnT w="38100" cap="flat" cmpd="sng" algn="ctr">
                      <a:solidFill>
                        <a:srgbClr val="3895C6"/>
                      </a:solidFill>
                      <a:prstDash val="solid"/>
                      <a:round/>
                      <a:headEnd type="none" w="med" len="med"/>
                      <a:tailEnd type="none" w="med" len="med"/>
                    </a:lnT>
                    <a:lnB w="38100" cap="flat" cmpd="sng" algn="ctr">
                      <a:solidFill>
                        <a:srgbClr val="3895C6"/>
                      </a:solidFill>
                      <a:prstDash val="solid"/>
                      <a:round/>
                      <a:headEnd type="none" w="med" len="med"/>
                      <a:tailEnd type="none" w="med" len="med"/>
                    </a:lnB>
                    <a:solidFill>
                      <a:schemeClr val="bg1"/>
                    </a:solidFill>
                  </a:tcPr>
                </a:tc>
                <a:extLst>
                  <a:ext uri="{0D108BD9-81ED-4DB2-BD59-A6C34878D82A}">
                    <a16:rowId xmlns:a16="http://schemas.microsoft.com/office/drawing/2014/main" val="3898124751"/>
                  </a:ext>
                </a:extLst>
              </a:tr>
              <a:tr h="1022085">
                <a:tc>
                  <a:txBody>
                    <a:bodyPr/>
                    <a:lstStyle/>
                    <a:p>
                      <a:pPr algn="ctr"/>
                      <a:r>
                        <a:rPr lang="en-US" sz="1800" b="1">
                          <a:latin typeface="Myriad Pro" panose="020B0503030403020204" pitchFamily="34" charset="0"/>
                          <a:hlinkClick r:id="rId3" action="ppaction://hlinksldjump"/>
                        </a:rPr>
                        <a:t>100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38100" cap="flat" cmpd="sng" algn="ctr">
                      <a:solidFill>
                        <a:srgbClr val="3895C6"/>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tc>
                  <a:txBody>
                    <a:bodyPr/>
                    <a:lstStyle/>
                    <a:p>
                      <a:pPr algn="ctr"/>
                      <a:r>
                        <a:rPr lang="en-US" sz="1800" b="1">
                          <a:latin typeface="Myriad Pro" panose="020B0503030403020204" pitchFamily="34" charset="0"/>
                          <a:hlinkClick r:id="rId4" action="ppaction://hlinksldjump"/>
                        </a:rPr>
                        <a:t>100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38100" cap="flat" cmpd="sng" algn="ctr">
                      <a:solidFill>
                        <a:srgbClr val="77BA44"/>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tc>
                  <a:txBody>
                    <a:bodyPr/>
                    <a:lstStyle/>
                    <a:p>
                      <a:pPr algn="ctr"/>
                      <a:r>
                        <a:rPr lang="en-US" sz="1800" b="1">
                          <a:latin typeface="Myriad Pro" panose="020B0503030403020204" pitchFamily="34" charset="0"/>
                          <a:hlinkClick r:id="rId5" action="ppaction://hlinksldjump"/>
                        </a:rPr>
                        <a:t>100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38100" cap="flat" cmpd="sng" algn="ctr">
                      <a:solidFill>
                        <a:srgbClr val="E8802C"/>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tc>
                  <a:txBody>
                    <a:bodyPr/>
                    <a:lstStyle/>
                    <a:p>
                      <a:pPr algn="ctr"/>
                      <a:r>
                        <a:rPr lang="en-US" sz="1800" b="1">
                          <a:latin typeface="Myriad Pro" panose="020B0503030403020204" pitchFamily="34" charset="0"/>
                          <a:hlinkClick r:id="rId6" action="ppaction://hlinksldjump"/>
                        </a:rPr>
                        <a:t>100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38100" cap="flat" cmpd="sng" algn="ctr">
                      <a:solidFill>
                        <a:srgbClr val="77BA44"/>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tc>
                  <a:txBody>
                    <a:bodyPr/>
                    <a:lstStyle/>
                    <a:p>
                      <a:pPr algn="ctr"/>
                      <a:r>
                        <a:rPr lang="en-US" sz="1800" b="1">
                          <a:latin typeface="Myriad Pro" panose="020B0503030403020204" pitchFamily="34" charset="0"/>
                          <a:hlinkClick r:id="rId7" action="ppaction://hlinksldjump"/>
                        </a:rPr>
                        <a:t>100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38100" cap="flat" cmpd="sng" algn="ctr">
                      <a:solidFill>
                        <a:srgbClr val="3895C6"/>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48055360"/>
                  </a:ext>
                </a:extLst>
              </a:tr>
              <a:tr h="1022085">
                <a:tc>
                  <a:txBody>
                    <a:bodyPr/>
                    <a:lstStyle/>
                    <a:p>
                      <a:pPr algn="ctr"/>
                      <a:r>
                        <a:rPr lang="en-US" sz="1800" b="1">
                          <a:latin typeface="Myriad Pro" panose="020B0503030403020204" pitchFamily="34" charset="0"/>
                          <a:hlinkClick r:id="rId8" action="ppaction://hlinksldjump"/>
                        </a:rPr>
                        <a:t>200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tc>
                  <a:txBody>
                    <a:bodyPr/>
                    <a:lstStyle/>
                    <a:p>
                      <a:pPr algn="ctr"/>
                      <a:r>
                        <a:rPr lang="en-US" sz="1800" b="1">
                          <a:latin typeface="Myriad Pro" panose="020B0503030403020204" pitchFamily="34" charset="0"/>
                          <a:hlinkClick r:id="rId9" action="ppaction://hlinksldjump"/>
                        </a:rPr>
                        <a:t>200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tc>
                  <a:txBody>
                    <a:bodyPr/>
                    <a:lstStyle/>
                    <a:p>
                      <a:pPr algn="ctr"/>
                      <a:r>
                        <a:rPr lang="en-US" sz="1800" b="1">
                          <a:latin typeface="Myriad Pro" panose="020B0503030403020204" pitchFamily="34" charset="0"/>
                          <a:hlinkClick r:id="rId10" action="ppaction://hlinksldjump"/>
                        </a:rPr>
                        <a:t>200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tc>
                  <a:txBody>
                    <a:bodyPr/>
                    <a:lstStyle/>
                    <a:p>
                      <a:pPr algn="ctr"/>
                      <a:r>
                        <a:rPr lang="en-US" sz="1800" b="1">
                          <a:latin typeface="Myriad Pro" panose="020B0503030403020204" pitchFamily="34" charset="0"/>
                          <a:hlinkClick r:id="rId11" action="ppaction://hlinksldjump"/>
                        </a:rPr>
                        <a:t>200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tc>
                  <a:txBody>
                    <a:bodyPr/>
                    <a:lstStyle/>
                    <a:p>
                      <a:pPr algn="ctr"/>
                      <a:r>
                        <a:rPr lang="en-US" sz="1800" b="1">
                          <a:latin typeface="Myriad Pro" panose="020B0503030403020204" pitchFamily="34" charset="0"/>
                          <a:hlinkClick r:id="rId12" action="ppaction://hlinksldjump"/>
                        </a:rPr>
                        <a:t>200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5145496"/>
                  </a:ext>
                </a:extLst>
              </a:tr>
              <a:tr h="1022085">
                <a:tc>
                  <a:txBody>
                    <a:bodyPr/>
                    <a:lstStyle/>
                    <a:p>
                      <a:pPr algn="ctr"/>
                      <a:r>
                        <a:rPr lang="en-US" sz="1800" b="1">
                          <a:latin typeface="Myriad Pro" panose="020B0503030403020204" pitchFamily="34" charset="0"/>
                          <a:hlinkClick r:id="rId13" action="ppaction://hlinksldjump"/>
                        </a:rPr>
                        <a:t>300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tc>
                  <a:txBody>
                    <a:bodyPr/>
                    <a:lstStyle/>
                    <a:p>
                      <a:pPr algn="ctr"/>
                      <a:r>
                        <a:rPr lang="en-US" sz="1800" b="1">
                          <a:latin typeface="Myriad Pro" panose="020B0503030403020204" pitchFamily="34" charset="0"/>
                          <a:hlinkClick r:id="rId14" action="ppaction://hlinksldjump"/>
                        </a:rPr>
                        <a:t>300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tc>
                  <a:txBody>
                    <a:bodyPr/>
                    <a:lstStyle/>
                    <a:p>
                      <a:pPr algn="ctr"/>
                      <a:r>
                        <a:rPr lang="en-US" sz="1800" b="1">
                          <a:latin typeface="Myriad Pro" panose="020B0503030403020204" pitchFamily="34" charset="0"/>
                          <a:hlinkClick r:id="rId15" action="ppaction://hlinksldjump"/>
                        </a:rPr>
                        <a:t>300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tc>
                  <a:txBody>
                    <a:bodyPr/>
                    <a:lstStyle/>
                    <a:p>
                      <a:pPr algn="ctr"/>
                      <a:r>
                        <a:rPr lang="en-US" sz="1800" b="1">
                          <a:latin typeface="Myriad Pro" panose="020B0503030403020204" pitchFamily="34" charset="0"/>
                          <a:hlinkClick r:id="rId16" action="ppaction://hlinksldjump"/>
                        </a:rPr>
                        <a:t>300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tc>
                  <a:txBody>
                    <a:bodyPr/>
                    <a:lstStyle/>
                    <a:p>
                      <a:pPr algn="ctr"/>
                      <a:r>
                        <a:rPr lang="en-US" sz="1800" b="1">
                          <a:latin typeface="Myriad Pro" panose="020B0503030403020204" pitchFamily="34" charset="0"/>
                          <a:hlinkClick r:id="rId17" action="ppaction://hlinksldjump"/>
                        </a:rPr>
                        <a:t>300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88572155"/>
                  </a:ext>
                </a:extLst>
              </a:tr>
              <a:tr h="1022085">
                <a:tc>
                  <a:txBody>
                    <a:bodyPr/>
                    <a:lstStyle/>
                    <a:p>
                      <a:pPr algn="ctr"/>
                      <a:r>
                        <a:rPr lang="en-US" sz="1800" b="1">
                          <a:latin typeface="Myriad Pro" panose="020B0503030403020204" pitchFamily="34" charset="0"/>
                          <a:hlinkClick r:id="rId18" action="ppaction://hlinksldjump"/>
                        </a:rPr>
                        <a:t>400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tc>
                  <a:txBody>
                    <a:bodyPr/>
                    <a:lstStyle/>
                    <a:p>
                      <a:pPr algn="ctr"/>
                      <a:r>
                        <a:rPr lang="en-US" sz="1800" b="1">
                          <a:latin typeface="Myriad Pro" panose="020B0503030403020204" pitchFamily="34" charset="0"/>
                          <a:hlinkClick r:id="rId19" action="ppaction://hlinksldjump"/>
                        </a:rPr>
                        <a:t>400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tc>
                  <a:txBody>
                    <a:bodyPr/>
                    <a:lstStyle/>
                    <a:p>
                      <a:pPr algn="ctr"/>
                      <a:r>
                        <a:rPr lang="en-US" sz="1800" b="1">
                          <a:latin typeface="Myriad Pro" panose="020B0503030403020204" pitchFamily="34" charset="0"/>
                          <a:hlinkClick r:id="rId20" action="ppaction://hlinksldjump"/>
                        </a:rPr>
                        <a:t>400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tc>
                  <a:txBody>
                    <a:bodyPr/>
                    <a:lstStyle/>
                    <a:p>
                      <a:pPr algn="ctr"/>
                      <a:r>
                        <a:rPr lang="en-US" sz="1800" b="1">
                          <a:latin typeface="Myriad Pro" panose="020B0503030403020204" pitchFamily="34" charset="0"/>
                          <a:hlinkClick r:id="rId21" action="ppaction://hlinksldjump"/>
                        </a:rPr>
                        <a:t>400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tc>
                  <a:txBody>
                    <a:bodyPr/>
                    <a:lstStyle/>
                    <a:p>
                      <a:pPr algn="ctr"/>
                      <a:r>
                        <a:rPr lang="en-US" sz="1800" b="1">
                          <a:latin typeface="Myriad Pro" panose="020B0503030403020204" pitchFamily="34" charset="0"/>
                          <a:hlinkClick r:id="rId22" action="ppaction://hlinksldjump"/>
                        </a:rPr>
                        <a:t>400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39488588"/>
                  </a:ext>
                </a:extLst>
              </a:tr>
              <a:tr h="1022085">
                <a:tc>
                  <a:txBody>
                    <a:bodyPr/>
                    <a:lstStyle/>
                    <a:p>
                      <a:pPr algn="ctr"/>
                      <a:r>
                        <a:rPr lang="en-US" sz="1800" b="1">
                          <a:latin typeface="Myriad Pro" panose="020B0503030403020204" pitchFamily="34" charset="0"/>
                          <a:hlinkClick r:id="rId23" action="ppaction://hlinksldjump"/>
                        </a:rPr>
                        <a:t>500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tc>
                  <a:txBody>
                    <a:bodyPr/>
                    <a:lstStyle/>
                    <a:p>
                      <a:pPr algn="ctr"/>
                      <a:r>
                        <a:rPr lang="en-US" sz="1800" b="1">
                          <a:latin typeface="Myriad Pro" panose="020B0503030403020204" pitchFamily="34" charset="0"/>
                          <a:hlinkClick r:id="rId24" action="ppaction://hlinksldjump"/>
                        </a:rPr>
                        <a:t>500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tc>
                  <a:txBody>
                    <a:bodyPr/>
                    <a:lstStyle/>
                    <a:p>
                      <a:pPr algn="ctr"/>
                      <a:r>
                        <a:rPr lang="en-US" sz="1800" b="1">
                          <a:latin typeface="Myriad Pro" panose="020B0503030403020204" pitchFamily="34" charset="0"/>
                          <a:hlinkClick r:id="rId25" action="ppaction://hlinksldjump"/>
                        </a:rPr>
                        <a:t>500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tc>
                  <a:txBody>
                    <a:bodyPr/>
                    <a:lstStyle/>
                    <a:p>
                      <a:pPr algn="ctr"/>
                      <a:r>
                        <a:rPr lang="en-US" sz="1800" b="1">
                          <a:latin typeface="Myriad Pro" panose="020B0503030403020204" pitchFamily="34" charset="0"/>
                          <a:hlinkClick r:id="rId26" action="ppaction://hlinksldjump"/>
                        </a:rPr>
                        <a:t>500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tc>
                  <a:txBody>
                    <a:bodyPr/>
                    <a:lstStyle/>
                    <a:p>
                      <a:pPr algn="ctr"/>
                      <a:r>
                        <a:rPr lang="en-US" sz="1800" b="1">
                          <a:latin typeface="Myriad Pro" panose="020B0503030403020204" pitchFamily="34" charset="0"/>
                          <a:hlinkClick r:id="rId27" action="ppaction://hlinksldjump"/>
                        </a:rPr>
                        <a:t>500</a:t>
                      </a:r>
                      <a:endParaRPr lang="en-US" sz="1800" b="1">
                        <a:latin typeface="Myriad Pro" panose="020B0503030403020204" pitchFamily="34" charset="0"/>
                      </a:endParaRPr>
                    </a:p>
                  </a:txBody>
                  <a:tcPr marL="81767" marR="81767" marT="40883" marB="40883"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70318058"/>
                  </a:ext>
                </a:extLst>
              </a:tr>
            </a:tbl>
          </a:graphicData>
        </a:graphic>
      </p:graphicFrame>
      <p:sp>
        <p:nvSpPr>
          <p:cNvPr id="4" name="Rounded Rectangle 3">
            <a:hlinkClick r:id="rId28" action="ppaction://hlinksldjump"/>
            <a:extLst>
              <a:ext uri="{FF2B5EF4-FFF2-40B4-BE49-F238E27FC236}">
                <a16:creationId xmlns:a16="http://schemas.microsoft.com/office/drawing/2014/main" id="{29A2929D-C704-5045-9921-4E140D3B8CE9}"/>
              </a:ext>
            </a:extLst>
          </p:cNvPr>
          <p:cNvSpPr/>
          <p:nvPr/>
        </p:nvSpPr>
        <p:spPr>
          <a:xfrm>
            <a:off x="5401822" y="6426926"/>
            <a:ext cx="1585913" cy="334235"/>
          </a:xfrm>
          <a:prstGeom prst="roundRect">
            <a:avLst/>
          </a:prstGeom>
          <a:solidFill>
            <a:srgbClr val="3895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atin typeface="Myriad Pro" panose="020B0503030403020204" pitchFamily="34" charset="0"/>
              </a:rPr>
              <a:t>Final Trivia</a:t>
            </a:r>
          </a:p>
        </p:txBody>
      </p:sp>
    </p:spTree>
    <p:extLst>
      <p:ext uri="{BB962C8B-B14F-4D97-AF65-F5344CB8AC3E}">
        <p14:creationId xmlns:p14="http://schemas.microsoft.com/office/powerpoint/2010/main" val="41449876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8A5C3B05-BE7C-894A-9CAE-2E6FCDB0960E}"/>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1EDE3791-9040-B749-B7A3-805BC85CBA83}"/>
                </a:ext>
              </a:extLst>
            </p:cNvPr>
            <p:cNvSpPr/>
            <p:nvPr/>
          </p:nvSpPr>
          <p:spPr>
            <a:xfrm>
              <a:off x="139148" y="139148"/>
              <a:ext cx="11887200" cy="6579704"/>
            </a:xfrm>
            <a:prstGeom prst="rect">
              <a:avLst/>
            </a:prstGeom>
            <a:noFill/>
            <a:ln w="38100">
              <a:solidFill>
                <a:srgbClr val="77B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BA44"/>
                </a:solidFill>
              </a:endParaRPr>
            </a:p>
          </p:txBody>
        </p:sp>
        <p:sp>
          <p:nvSpPr>
            <p:cNvPr id="6" name="TextBox 5">
              <a:extLst>
                <a:ext uri="{FF2B5EF4-FFF2-40B4-BE49-F238E27FC236}">
                  <a16:creationId xmlns:a16="http://schemas.microsoft.com/office/drawing/2014/main" id="{D9077EBD-F332-D24A-A61B-38391120C0BF}"/>
                </a:ext>
              </a:extLst>
            </p:cNvPr>
            <p:cNvSpPr txBox="1"/>
            <p:nvPr/>
          </p:nvSpPr>
          <p:spPr>
            <a:xfrm>
              <a:off x="10495723" y="6436079"/>
              <a:ext cx="1530626" cy="276999"/>
            </a:xfrm>
            <a:prstGeom prst="rect">
              <a:avLst/>
            </a:prstGeom>
            <a:noFill/>
            <a:ln w="38100">
              <a:solidFill>
                <a:srgbClr val="77BA44"/>
              </a:solidFill>
            </a:ln>
          </p:spPr>
          <p:txBody>
            <a:bodyPr wrap="square" lIns="0" tIns="0" rIns="0" bIns="0" rtlCol="0" anchor="ctr" anchorCtr="0">
              <a:spAutoFit/>
            </a:bodyPr>
            <a:lstStyle/>
            <a:p>
              <a:pPr algn="ctr"/>
              <a:r>
                <a:rPr lang="en-US" b="1">
                  <a:solidFill>
                    <a:srgbClr val="77BA44"/>
                  </a:solidFill>
                  <a:latin typeface="Myriad Pro" panose="020B0503030403020204" pitchFamily="34" charset="0"/>
                </a:rPr>
                <a:t>400</a:t>
              </a:r>
            </a:p>
          </p:txBody>
        </p:sp>
      </p:grpSp>
      <p:sp>
        <p:nvSpPr>
          <p:cNvPr id="8" name="TextBox 7">
            <a:extLst>
              <a:ext uri="{FF2B5EF4-FFF2-40B4-BE49-F238E27FC236}">
                <a16:creationId xmlns:a16="http://schemas.microsoft.com/office/drawing/2014/main" id="{09A43F31-94F8-B745-9EF2-C40592D9AB5F}"/>
              </a:ext>
            </a:extLst>
          </p:cNvPr>
          <p:cNvSpPr txBox="1"/>
          <p:nvPr/>
        </p:nvSpPr>
        <p:spPr>
          <a:xfrm>
            <a:off x="2257879" y="1366897"/>
            <a:ext cx="9768469" cy="2062103"/>
          </a:xfrm>
          <a:prstGeom prst="rect">
            <a:avLst/>
          </a:prstGeom>
          <a:noFill/>
        </p:spPr>
        <p:txBody>
          <a:bodyPr wrap="square" rtlCol="0">
            <a:spAutoFit/>
          </a:bodyPr>
          <a:lstStyle/>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Improved self-esteem</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Improved serious and other health conditions</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Improved responsibility, empathy, nurturing</a:t>
            </a:r>
          </a:p>
          <a:p>
            <a:pPr marL="457200" indent="-457200">
              <a:buFont typeface="Arial" panose="020B0604020202020204" pitchFamily="34" charset="0"/>
              <a:buChar char="•"/>
            </a:pPr>
            <a:endParaRPr lang="en-US" sz="3200">
              <a:solidFill>
                <a:srgbClr val="666666"/>
              </a:solidFill>
              <a:latin typeface="Myriad Pro" panose="020B0503030403020204" pitchFamily="34" charset="0"/>
            </a:endParaRPr>
          </a:p>
        </p:txBody>
      </p:sp>
    </p:spTree>
    <p:extLst>
      <p:ext uri="{BB962C8B-B14F-4D97-AF65-F5344CB8AC3E}">
        <p14:creationId xmlns:p14="http://schemas.microsoft.com/office/powerpoint/2010/main" val="1648259349"/>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357-036B-574C-AD00-C9E21EA6FA24}"/>
              </a:ext>
            </a:extLst>
          </p:cNvPr>
          <p:cNvSpPr>
            <a:spLocks noGrp="1"/>
          </p:cNvSpPr>
          <p:nvPr>
            <p:ph type="title"/>
          </p:nvPr>
        </p:nvSpPr>
        <p:spPr>
          <a:xfrm>
            <a:off x="838200" y="655056"/>
            <a:ext cx="10515600" cy="1325563"/>
          </a:xfrm>
        </p:spPr>
        <p:txBody>
          <a:bodyPr/>
          <a:lstStyle/>
          <a:p>
            <a:pPr>
              <a:defRPr/>
            </a:pPr>
            <a:r>
              <a:rPr lang="en-US" altLang="en-US"/>
              <a:t>Name at least five health benefits to having and caring for a pet.</a:t>
            </a:r>
          </a:p>
        </p:txBody>
      </p:sp>
      <p:grpSp>
        <p:nvGrpSpPr>
          <p:cNvPr id="3" name="Group 2">
            <a:extLst>
              <a:ext uri="{FF2B5EF4-FFF2-40B4-BE49-F238E27FC236}">
                <a16:creationId xmlns:a16="http://schemas.microsoft.com/office/drawing/2014/main" id="{05BA0B94-8A9A-0348-B2AE-CB18545B4982}"/>
              </a:ext>
            </a:extLst>
          </p:cNvPr>
          <p:cNvGrpSpPr/>
          <p:nvPr/>
        </p:nvGrpSpPr>
        <p:grpSpPr>
          <a:xfrm>
            <a:off x="139148" y="139148"/>
            <a:ext cx="11887201" cy="6579704"/>
            <a:chOff x="139148" y="139148"/>
            <a:chExt cx="11887201" cy="6579704"/>
          </a:xfrm>
        </p:grpSpPr>
        <p:sp>
          <p:nvSpPr>
            <p:cNvPr id="4" name="Rectangle 3">
              <a:extLst>
                <a:ext uri="{FF2B5EF4-FFF2-40B4-BE49-F238E27FC236}">
                  <a16:creationId xmlns:a16="http://schemas.microsoft.com/office/drawing/2014/main" id="{8655F8C0-76D0-444B-82D2-103FAE4334F3}"/>
                </a:ext>
              </a:extLst>
            </p:cNvPr>
            <p:cNvSpPr/>
            <p:nvPr/>
          </p:nvSpPr>
          <p:spPr>
            <a:xfrm>
              <a:off x="139148" y="139148"/>
              <a:ext cx="11887200" cy="6579704"/>
            </a:xfrm>
            <a:prstGeom prst="rect">
              <a:avLst/>
            </a:prstGeom>
            <a:noFill/>
            <a:ln w="38100">
              <a:solidFill>
                <a:srgbClr val="77B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BA44"/>
                </a:solidFill>
              </a:endParaRPr>
            </a:p>
          </p:txBody>
        </p:sp>
        <p:sp>
          <p:nvSpPr>
            <p:cNvPr id="5" name="TextBox 4">
              <a:extLst>
                <a:ext uri="{FF2B5EF4-FFF2-40B4-BE49-F238E27FC236}">
                  <a16:creationId xmlns:a16="http://schemas.microsoft.com/office/drawing/2014/main" id="{DD81DEFF-8FD3-5E44-8B3C-6E574100829D}"/>
                </a:ext>
              </a:extLst>
            </p:cNvPr>
            <p:cNvSpPr txBox="1"/>
            <p:nvPr/>
          </p:nvSpPr>
          <p:spPr>
            <a:xfrm>
              <a:off x="10495723" y="6436079"/>
              <a:ext cx="1530626" cy="276999"/>
            </a:xfrm>
            <a:prstGeom prst="rect">
              <a:avLst/>
            </a:prstGeom>
            <a:noFill/>
            <a:ln w="38100">
              <a:solidFill>
                <a:srgbClr val="77BA44"/>
              </a:solidFill>
            </a:ln>
          </p:spPr>
          <p:txBody>
            <a:bodyPr wrap="square" lIns="0" tIns="0" rIns="0" bIns="0" rtlCol="0" anchor="ctr" anchorCtr="0">
              <a:spAutoFit/>
            </a:bodyPr>
            <a:lstStyle/>
            <a:p>
              <a:pPr algn="ctr"/>
              <a:r>
                <a:rPr lang="en-US" b="1">
                  <a:solidFill>
                    <a:srgbClr val="77BA44"/>
                  </a:solidFill>
                  <a:latin typeface="Myriad Pro" panose="020B0503030403020204" pitchFamily="34" charset="0"/>
                </a:rPr>
                <a:t>500</a:t>
              </a:r>
            </a:p>
          </p:txBody>
        </p:sp>
      </p:grpSp>
    </p:spTree>
    <p:extLst>
      <p:ext uri="{BB962C8B-B14F-4D97-AF65-F5344CB8AC3E}">
        <p14:creationId xmlns:p14="http://schemas.microsoft.com/office/powerpoint/2010/main" val="4193204895"/>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47123ED-FD3A-BC40-BC09-4D1029E03A80}"/>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989C3542-C7A6-5449-BB08-31315E9FE7A7}"/>
                </a:ext>
              </a:extLst>
            </p:cNvPr>
            <p:cNvSpPr/>
            <p:nvPr/>
          </p:nvSpPr>
          <p:spPr>
            <a:xfrm>
              <a:off x="139148" y="139148"/>
              <a:ext cx="11887200" cy="6579704"/>
            </a:xfrm>
            <a:prstGeom prst="rect">
              <a:avLst/>
            </a:prstGeom>
            <a:noFill/>
            <a:ln w="38100">
              <a:solidFill>
                <a:srgbClr val="77B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BA44"/>
                </a:solidFill>
              </a:endParaRPr>
            </a:p>
          </p:txBody>
        </p:sp>
        <p:sp>
          <p:nvSpPr>
            <p:cNvPr id="6" name="TextBox 5">
              <a:extLst>
                <a:ext uri="{FF2B5EF4-FFF2-40B4-BE49-F238E27FC236}">
                  <a16:creationId xmlns:a16="http://schemas.microsoft.com/office/drawing/2014/main" id="{9C548AD7-9997-D14F-8C43-E973726DE38A}"/>
                </a:ext>
              </a:extLst>
            </p:cNvPr>
            <p:cNvSpPr txBox="1"/>
            <p:nvPr/>
          </p:nvSpPr>
          <p:spPr>
            <a:xfrm>
              <a:off x="10495723" y="6436079"/>
              <a:ext cx="1530626" cy="276999"/>
            </a:xfrm>
            <a:prstGeom prst="rect">
              <a:avLst/>
            </a:prstGeom>
            <a:noFill/>
            <a:ln w="38100">
              <a:solidFill>
                <a:srgbClr val="77BA44"/>
              </a:solidFill>
            </a:ln>
          </p:spPr>
          <p:txBody>
            <a:bodyPr wrap="square" lIns="0" tIns="0" rIns="0" bIns="0" rtlCol="0" anchor="ctr" anchorCtr="0">
              <a:spAutoFit/>
            </a:bodyPr>
            <a:lstStyle/>
            <a:p>
              <a:pPr algn="ctr"/>
              <a:r>
                <a:rPr lang="en-US" b="1">
                  <a:solidFill>
                    <a:srgbClr val="77BA44"/>
                  </a:solidFill>
                  <a:latin typeface="Myriad Pro" panose="020B0503030403020204" pitchFamily="34" charset="0"/>
                </a:rPr>
                <a:t>500</a:t>
              </a:r>
            </a:p>
          </p:txBody>
        </p:sp>
      </p:grpSp>
      <p:sp>
        <p:nvSpPr>
          <p:cNvPr id="8" name="TextBox 7">
            <a:extLst>
              <a:ext uri="{FF2B5EF4-FFF2-40B4-BE49-F238E27FC236}">
                <a16:creationId xmlns:a16="http://schemas.microsoft.com/office/drawing/2014/main" id="{416561DF-3BC3-254C-9F6A-68B50CB780CE}"/>
              </a:ext>
            </a:extLst>
          </p:cNvPr>
          <p:cNvSpPr txBox="1"/>
          <p:nvPr/>
        </p:nvSpPr>
        <p:spPr>
          <a:xfrm>
            <a:off x="1486829" y="908368"/>
            <a:ext cx="10326029" cy="4524315"/>
          </a:xfrm>
          <a:prstGeom prst="rect">
            <a:avLst/>
          </a:prstGeom>
          <a:noFill/>
        </p:spPr>
        <p:txBody>
          <a:bodyPr wrap="square" rtlCol="0">
            <a:spAutoFit/>
          </a:bodyPr>
          <a:lstStyle/>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Decreased blood pressure</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Decreased cholesterol</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Increased activity, helping with overall health</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Improved cardiovascular (heart) health</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Decreased obesity</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Improved mood</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Increased oxytocin production (good mood hormone) </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Extended life for seniors</a:t>
            </a:r>
          </a:p>
          <a:p>
            <a:pPr marL="457200" indent="-457200">
              <a:buFont typeface="Arial" panose="020B0604020202020204" pitchFamily="34" charset="0"/>
              <a:buChar char="•"/>
            </a:pPr>
            <a:endParaRPr lang="en-US" sz="3200">
              <a:solidFill>
                <a:srgbClr val="666666"/>
              </a:solidFill>
              <a:latin typeface="Myriad Pro" panose="020B0503030403020204" pitchFamily="34" charset="0"/>
            </a:endParaRPr>
          </a:p>
        </p:txBody>
      </p:sp>
    </p:spTree>
    <p:extLst>
      <p:ext uri="{BB962C8B-B14F-4D97-AF65-F5344CB8AC3E}">
        <p14:creationId xmlns:p14="http://schemas.microsoft.com/office/powerpoint/2010/main" val="4004254802"/>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5B53207F-1AC8-E544-BDB4-E9E90C290A52}"/>
              </a:ext>
            </a:extLst>
          </p:cNvPr>
          <p:cNvGrpSpPr/>
          <p:nvPr/>
        </p:nvGrpSpPr>
        <p:grpSpPr>
          <a:xfrm>
            <a:off x="139148" y="139148"/>
            <a:ext cx="11887201" cy="6579704"/>
            <a:chOff x="139148" y="139148"/>
            <a:chExt cx="11887201" cy="6579704"/>
          </a:xfrm>
        </p:grpSpPr>
        <p:sp>
          <p:nvSpPr>
            <p:cNvPr id="4" name="Rectangle 3">
              <a:extLst>
                <a:ext uri="{FF2B5EF4-FFF2-40B4-BE49-F238E27FC236}">
                  <a16:creationId xmlns:a16="http://schemas.microsoft.com/office/drawing/2014/main" id="{5CCCF6C3-6554-D248-BB00-7B44029019F3}"/>
                </a:ext>
              </a:extLst>
            </p:cNvPr>
            <p:cNvSpPr/>
            <p:nvPr/>
          </p:nvSpPr>
          <p:spPr>
            <a:xfrm>
              <a:off x="139148" y="139148"/>
              <a:ext cx="11887200" cy="6579704"/>
            </a:xfrm>
            <a:prstGeom prst="rect">
              <a:avLst/>
            </a:prstGeom>
            <a:noFill/>
            <a:ln w="38100">
              <a:solidFill>
                <a:srgbClr val="E880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8802C"/>
                </a:solidFill>
              </a:endParaRPr>
            </a:p>
          </p:txBody>
        </p:sp>
        <p:sp>
          <p:nvSpPr>
            <p:cNvPr id="5" name="TextBox 4">
              <a:extLst>
                <a:ext uri="{FF2B5EF4-FFF2-40B4-BE49-F238E27FC236}">
                  <a16:creationId xmlns:a16="http://schemas.microsoft.com/office/drawing/2014/main" id="{28B40FB8-78E5-8F47-8434-26B95CE711F3}"/>
                </a:ext>
              </a:extLst>
            </p:cNvPr>
            <p:cNvSpPr txBox="1"/>
            <p:nvPr/>
          </p:nvSpPr>
          <p:spPr>
            <a:xfrm>
              <a:off x="10495723" y="6436079"/>
              <a:ext cx="1530626" cy="276999"/>
            </a:xfrm>
            <a:prstGeom prst="rect">
              <a:avLst/>
            </a:prstGeom>
            <a:noFill/>
            <a:ln w="38100">
              <a:solidFill>
                <a:srgbClr val="E8802C"/>
              </a:solidFill>
            </a:ln>
          </p:spPr>
          <p:txBody>
            <a:bodyPr wrap="square" lIns="0" tIns="0" rIns="0" bIns="0" rtlCol="0" anchor="ctr" anchorCtr="0">
              <a:spAutoFit/>
            </a:bodyPr>
            <a:lstStyle/>
            <a:p>
              <a:pPr algn="ctr"/>
              <a:r>
                <a:rPr lang="en-US" b="1">
                  <a:solidFill>
                    <a:srgbClr val="E8802C"/>
                  </a:solidFill>
                  <a:latin typeface="Myriad Pro" panose="020B0503030403020204" pitchFamily="34" charset="0"/>
                </a:rPr>
                <a:t>100</a:t>
              </a:r>
            </a:p>
          </p:txBody>
        </p:sp>
      </p:grpSp>
      <p:sp>
        <p:nvSpPr>
          <p:cNvPr id="8" name="TextBox 7">
            <a:extLst>
              <a:ext uri="{FF2B5EF4-FFF2-40B4-BE49-F238E27FC236}">
                <a16:creationId xmlns:a16="http://schemas.microsoft.com/office/drawing/2014/main" id="{55FAB01E-E004-1C4E-A89F-9C91A9ECE4A3}"/>
              </a:ext>
            </a:extLst>
          </p:cNvPr>
          <p:cNvSpPr txBox="1"/>
          <p:nvPr/>
        </p:nvSpPr>
        <p:spPr>
          <a:xfrm>
            <a:off x="1936595" y="515391"/>
            <a:ext cx="8318809" cy="1323439"/>
          </a:xfrm>
          <a:prstGeom prst="rect">
            <a:avLst/>
          </a:prstGeom>
          <a:noFill/>
        </p:spPr>
        <p:txBody>
          <a:bodyPr wrap="square" rtlCol="0">
            <a:spAutoFit/>
          </a:bodyPr>
          <a:lstStyle/>
          <a:p>
            <a:pPr algn="ctr"/>
            <a:r>
              <a:rPr lang="en-US" altLang="en-US" sz="4000">
                <a:solidFill>
                  <a:srgbClr val="666666"/>
                </a:solidFill>
                <a:latin typeface="Myriad Pro" panose="020B0503030403020204" pitchFamily="34" charset="0"/>
              </a:rPr>
              <a:t>Approximately how many U.S. households have pets?</a:t>
            </a:r>
          </a:p>
        </p:txBody>
      </p:sp>
      <p:sp>
        <p:nvSpPr>
          <p:cNvPr id="9" name="Rectangle 8">
            <a:extLst>
              <a:ext uri="{FF2B5EF4-FFF2-40B4-BE49-F238E27FC236}">
                <a16:creationId xmlns:a16="http://schemas.microsoft.com/office/drawing/2014/main" id="{542EC384-9725-1F4D-93E8-537A179DF314}"/>
              </a:ext>
            </a:extLst>
          </p:cNvPr>
          <p:cNvSpPr/>
          <p:nvPr/>
        </p:nvSpPr>
        <p:spPr>
          <a:xfrm>
            <a:off x="4928839" y="2215073"/>
            <a:ext cx="4572000" cy="2062103"/>
          </a:xfrm>
          <a:prstGeom prst="rect">
            <a:avLst/>
          </a:prstGeom>
        </p:spPr>
        <p:txBody>
          <a:bodyPr wrap="square">
            <a:spAutoFit/>
          </a:bodyPr>
          <a:lstStyle/>
          <a:p>
            <a:pPr marL="514350" indent="-514350">
              <a:buFont typeface="+mj-lt"/>
              <a:buAutoNum type="alphaLcParenR"/>
            </a:pPr>
            <a:r>
              <a:rPr lang="en-US" altLang="en-US" sz="3200">
                <a:solidFill>
                  <a:srgbClr val="666666"/>
                </a:solidFill>
                <a:latin typeface="Myriad Pro" panose="020B0503030403020204" pitchFamily="34" charset="0"/>
              </a:rPr>
              <a:t>90%</a:t>
            </a:r>
          </a:p>
          <a:p>
            <a:pPr marL="514350" indent="-514350">
              <a:buFont typeface="+mj-lt"/>
              <a:buAutoNum type="alphaLcParenR"/>
            </a:pPr>
            <a:r>
              <a:rPr lang="en-US" altLang="en-US" sz="3200">
                <a:solidFill>
                  <a:srgbClr val="666666"/>
                </a:solidFill>
                <a:latin typeface="Myriad Pro" panose="020B0503030403020204" pitchFamily="34" charset="0"/>
              </a:rPr>
              <a:t>70%</a:t>
            </a:r>
          </a:p>
          <a:p>
            <a:pPr marL="514350" indent="-514350">
              <a:buFont typeface="+mj-lt"/>
              <a:buAutoNum type="alphaLcParenR"/>
            </a:pPr>
            <a:r>
              <a:rPr lang="en-US" altLang="en-US" sz="3200">
                <a:solidFill>
                  <a:srgbClr val="666666"/>
                </a:solidFill>
                <a:latin typeface="Myriad Pro" panose="020B0503030403020204" pitchFamily="34" charset="0"/>
              </a:rPr>
              <a:t>2%</a:t>
            </a:r>
          </a:p>
          <a:p>
            <a:pPr marL="514350" indent="-514350">
              <a:buFont typeface="+mj-lt"/>
              <a:buAutoNum type="alphaLcParenR"/>
            </a:pPr>
            <a:r>
              <a:rPr lang="en-US" altLang="en-US" sz="3200">
                <a:solidFill>
                  <a:srgbClr val="666666"/>
                </a:solidFill>
                <a:latin typeface="Myriad Pro" panose="020B0503030403020204" pitchFamily="34" charset="0"/>
              </a:rPr>
              <a:t>25%</a:t>
            </a:r>
            <a:endParaRPr lang="en-US" sz="3200">
              <a:solidFill>
                <a:srgbClr val="666666"/>
              </a:solidFill>
              <a:latin typeface="Myriad Pro" panose="020B0503030403020204" pitchFamily="34" charset="0"/>
            </a:endParaRPr>
          </a:p>
        </p:txBody>
      </p:sp>
    </p:spTree>
    <p:extLst>
      <p:ext uri="{BB962C8B-B14F-4D97-AF65-F5344CB8AC3E}">
        <p14:creationId xmlns:p14="http://schemas.microsoft.com/office/powerpoint/2010/main" val="2032755289"/>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65AB4E9-D122-4A4B-8F35-9753395982A5}"/>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63E724C3-7509-C745-9949-7C4102F4EDBC}"/>
                </a:ext>
              </a:extLst>
            </p:cNvPr>
            <p:cNvSpPr/>
            <p:nvPr/>
          </p:nvSpPr>
          <p:spPr>
            <a:xfrm>
              <a:off x="139148" y="139148"/>
              <a:ext cx="11887200" cy="6579704"/>
            </a:xfrm>
            <a:prstGeom prst="rect">
              <a:avLst/>
            </a:prstGeom>
            <a:noFill/>
            <a:ln w="38100">
              <a:solidFill>
                <a:srgbClr val="E880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8802C"/>
                </a:solidFill>
              </a:endParaRPr>
            </a:p>
          </p:txBody>
        </p:sp>
        <p:sp>
          <p:nvSpPr>
            <p:cNvPr id="6" name="TextBox 5">
              <a:extLst>
                <a:ext uri="{FF2B5EF4-FFF2-40B4-BE49-F238E27FC236}">
                  <a16:creationId xmlns:a16="http://schemas.microsoft.com/office/drawing/2014/main" id="{2F3C7935-FF06-444B-86E5-368739897D5F}"/>
                </a:ext>
              </a:extLst>
            </p:cNvPr>
            <p:cNvSpPr txBox="1"/>
            <p:nvPr/>
          </p:nvSpPr>
          <p:spPr>
            <a:xfrm>
              <a:off x="10495723" y="6436079"/>
              <a:ext cx="1530626" cy="276999"/>
            </a:xfrm>
            <a:prstGeom prst="rect">
              <a:avLst/>
            </a:prstGeom>
            <a:noFill/>
            <a:ln w="38100">
              <a:solidFill>
                <a:srgbClr val="E8802C"/>
              </a:solidFill>
            </a:ln>
          </p:spPr>
          <p:txBody>
            <a:bodyPr wrap="square" lIns="0" tIns="0" rIns="0" bIns="0" rtlCol="0" anchor="ctr" anchorCtr="0">
              <a:spAutoFit/>
            </a:bodyPr>
            <a:lstStyle/>
            <a:p>
              <a:pPr algn="ctr"/>
              <a:r>
                <a:rPr lang="en-US" b="1">
                  <a:solidFill>
                    <a:srgbClr val="E8802C"/>
                  </a:solidFill>
                  <a:latin typeface="Myriad Pro" panose="020B0503030403020204" pitchFamily="34" charset="0"/>
                </a:rPr>
                <a:t>100</a:t>
              </a:r>
            </a:p>
          </p:txBody>
        </p:sp>
      </p:grpSp>
      <p:sp>
        <p:nvSpPr>
          <p:cNvPr id="2" name="Rectangle 1">
            <a:extLst>
              <a:ext uri="{FF2B5EF4-FFF2-40B4-BE49-F238E27FC236}">
                <a16:creationId xmlns:a16="http://schemas.microsoft.com/office/drawing/2014/main" id="{B71259CD-1ED9-DE4B-914F-57097BEE6263}"/>
              </a:ext>
            </a:extLst>
          </p:cNvPr>
          <p:cNvSpPr/>
          <p:nvPr/>
        </p:nvSpPr>
        <p:spPr>
          <a:xfrm>
            <a:off x="5265056" y="1549349"/>
            <a:ext cx="1635384" cy="707886"/>
          </a:xfrm>
          <a:prstGeom prst="rect">
            <a:avLst/>
          </a:prstGeom>
        </p:spPr>
        <p:txBody>
          <a:bodyPr wrap="none">
            <a:spAutoFit/>
          </a:bodyPr>
          <a:lstStyle/>
          <a:p>
            <a:pPr marL="514350" indent="-514350">
              <a:buFont typeface="+mj-lt"/>
              <a:buAutoNum type="alphaLcParenR"/>
            </a:pPr>
            <a:r>
              <a:rPr lang="en-US" altLang="en-US" sz="4000">
                <a:solidFill>
                  <a:srgbClr val="666666"/>
                </a:solidFill>
                <a:latin typeface="Myriad Pro" panose="020B0503030403020204" pitchFamily="34" charset="0"/>
              </a:rPr>
              <a:t>70%</a:t>
            </a:r>
          </a:p>
        </p:txBody>
      </p:sp>
    </p:spTree>
    <p:extLst>
      <p:ext uri="{BB962C8B-B14F-4D97-AF65-F5344CB8AC3E}">
        <p14:creationId xmlns:p14="http://schemas.microsoft.com/office/powerpoint/2010/main" val="2539688152"/>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357-036B-574C-AD00-C9E21EA6FA24}"/>
              </a:ext>
            </a:extLst>
          </p:cNvPr>
          <p:cNvSpPr>
            <a:spLocks noGrp="1"/>
          </p:cNvSpPr>
          <p:nvPr>
            <p:ph type="title"/>
          </p:nvPr>
        </p:nvSpPr>
        <p:spPr>
          <a:xfrm>
            <a:off x="838200" y="365125"/>
            <a:ext cx="10515600" cy="1976631"/>
          </a:xfrm>
        </p:spPr>
        <p:txBody>
          <a:bodyPr>
            <a:normAutofit fontScale="90000"/>
          </a:bodyPr>
          <a:lstStyle/>
          <a:p>
            <a:pPr>
              <a:defRPr/>
            </a:pPr>
            <a:r>
              <a:rPr lang="en-US" altLang="en-US"/>
              <a:t>True or False: 57% of pet owners say they would prefer their pet as their only companion if they were stranded on a desert island.</a:t>
            </a:r>
            <a:endParaRPr lang="en-US"/>
          </a:p>
        </p:txBody>
      </p:sp>
      <p:grpSp>
        <p:nvGrpSpPr>
          <p:cNvPr id="3" name="Group 2">
            <a:extLst>
              <a:ext uri="{FF2B5EF4-FFF2-40B4-BE49-F238E27FC236}">
                <a16:creationId xmlns:a16="http://schemas.microsoft.com/office/drawing/2014/main" id="{D3AC7477-0908-5347-918F-CA05939811F4}"/>
              </a:ext>
            </a:extLst>
          </p:cNvPr>
          <p:cNvGrpSpPr/>
          <p:nvPr/>
        </p:nvGrpSpPr>
        <p:grpSpPr>
          <a:xfrm>
            <a:off x="139148" y="139148"/>
            <a:ext cx="11887201" cy="6579704"/>
            <a:chOff x="139148" y="139148"/>
            <a:chExt cx="11887201" cy="6579704"/>
          </a:xfrm>
        </p:grpSpPr>
        <p:sp>
          <p:nvSpPr>
            <p:cNvPr id="4" name="Rectangle 3">
              <a:extLst>
                <a:ext uri="{FF2B5EF4-FFF2-40B4-BE49-F238E27FC236}">
                  <a16:creationId xmlns:a16="http://schemas.microsoft.com/office/drawing/2014/main" id="{CDD548F2-D8D6-DB4E-9F53-AAEF6B66B1F6}"/>
                </a:ext>
              </a:extLst>
            </p:cNvPr>
            <p:cNvSpPr/>
            <p:nvPr/>
          </p:nvSpPr>
          <p:spPr>
            <a:xfrm>
              <a:off x="139148" y="139148"/>
              <a:ext cx="11887200" cy="6579704"/>
            </a:xfrm>
            <a:prstGeom prst="rect">
              <a:avLst/>
            </a:prstGeom>
            <a:noFill/>
            <a:ln w="38100">
              <a:solidFill>
                <a:srgbClr val="E880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8802C"/>
                </a:solidFill>
              </a:endParaRPr>
            </a:p>
          </p:txBody>
        </p:sp>
        <p:sp>
          <p:nvSpPr>
            <p:cNvPr id="5" name="TextBox 4">
              <a:extLst>
                <a:ext uri="{FF2B5EF4-FFF2-40B4-BE49-F238E27FC236}">
                  <a16:creationId xmlns:a16="http://schemas.microsoft.com/office/drawing/2014/main" id="{4ABCDA6E-7757-7049-A7C3-8427F0A1D5E0}"/>
                </a:ext>
              </a:extLst>
            </p:cNvPr>
            <p:cNvSpPr txBox="1"/>
            <p:nvPr/>
          </p:nvSpPr>
          <p:spPr>
            <a:xfrm>
              <a:off x="10495723" y="6436079"/>
              <a:ext cx="1530626" cy="276999"/>
            </a:xfrm>
            <a:prstGeom prst="rect">
              <a:avLst/>
            </a:prstGeom>
            <a:noFill/>
            <a:ln w="38100">
              <a:solidFill>
                <a:srgbClr val="E8802C"/>
              </a:solidFill>
            </a:ln>
          </p:spPr>
          <p:txBody>
            <a:bodyPr wrap="square" lIns="0" tIns="0" rIns="0" bIns="0" rtlCol="0" anchor="ctr" anchorCtr="0">
              <a:spAutoFit/>
            </a:bodyPr>
            <a:lstStyle/>
            <a:p>
              <a:pPr algn="ctr"/>
              <a:r>
                <a:rPr lang="en-US" b="1">
                  <a:solidFill>
                    <a:srgbClr val="E8802C"/>
                  </a:solidFill>
                  <a:latin typeface="Myriad Pro" panose="020B0503030403020204" pitchFamily="34" charset="0"/>
                </a:rPr>
                <a:t>200</a:t>
              </a:r>
            </a:p>
          </p:txBody>
        </p:sp>
      </p:grpSp>
    </p:spTree>
    <p:extLst>
      <p:ext uri="{BB962C8B-B14F-4D97-AF65-F5344CB8AC3E}">
        <p14:creationId xmlns:p14="http://schemas.microsoft.com/office/powerpoint/2010/main" val="620609676"/>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5050F3-EBB7-A64B-BD9D-7DA2AAF77627}"/>
              </a:ext>
            </a:extLst>
          </p:cNvPr>
          <p:cNvSpPr>
            <a:spLocks noGrp="1"/>
          </p:cNvSpPr>
          <p:nvPr>
            <p:ph type="title"/>
          </p:nvPr>
        </p:nvSpPr>
        <p:spPr/>
        <p:txBody>
          <a:bodyPr/>
          <a:lstStyle/>
          <a:p>
            <a:r>
              <a:rPr lang="en-US"/>
              <a:t>True!</a:t>
            </a:r>
          </a:p>
        </p:txBody>
      </p:sp>
      <p:grpSp>
        <p:nvGrpSpPr>
          <p:cNvPr id="4" name="Group 3">
            <a:extLst>
              <a:ext uri="{FF2B5EF4-FFF2-40B4-BE49-F238E27FC236}">
                <a16:creationId xmlns:a16="http://schemas.microsoft.com/office/drawing/2014/main" id="{E4D8546F-12F2-A548-A1F8-2380D7877170}"/>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3BA2A628-7226-2445-B79B-FECAFE74AEB6}"/>
                </a:ext>
              </a:extLst>
            </p:cNvPr>
            <p:cNvSpPr/>
            <p:nvPr/>
          </p:nvSpPr>
          <p:spPr>
            <a:xfrm>
              <a:off x="139148" y="139148"/>
              <a:ext cx="11887200" cy="6579704"/>
            </a:xfrm>
            <a:prstGeom prst="rect">
              <a:avLst/>
            </a:prstGeom>
            <a:noFill/>
            <a:ln w="38100">
              <a:solidFill>
                <a:srgbClr val="E880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8802C"/>
                </a:solidFill>
              </a:endParaRPr>
            </a:p>
          </p:txBody>
        </p:sp>
        <p:sp>
          <p:nvSpPr>
            <p:cNvPr id="6" name="TextBox 5">
              <a:extLst>
                <a:ext uri="{FF2B5EF4-FFF2-40B4-BE49-F238E27FC236}">
                  <a16:creationId xmlns:a16="http://schemas.microsoft.com/office/drawing/2014/main" id="{B507E649-1DFB-0A44-A45B-EE77AEB5D4B9}"/>
                </a:ext>
              </a:extLst>
            </p:cNvPr>
            <p:cNvSpPr txBox="1"/>
            <p:nvPr/>
          </p:nvSpPr>
          <p:spPr>
            <a:xfrm>
              <a:off x="10495723" y="6436079"/>
              <a:ext cx="1530626" cy="276999"/>
            </a:xfrm>
            <a:prstGeom prst="rect">
              <a:avLst/>
            </a:prstGeom>
            <a:noFill/>
            <a:ln w="38100">
              <a:solidFill>
                <a:srgbClr val="E8802C"/>
              </a:solidFill>
            </a:ln>
          </p:spPr>
          <p:txBody>
            <a:bodyPr wrap="square" lIns="0" tIns="0" rIns="0" bIns="0" rtlCol="0" anchor="ctr" anchorCtr="0">
              <a:spAutoFit/>
            </a:bodyPr>
            <a:lstStyle/>
            <a:p>
              <a:pPr algn="ctr"/>
              <a:r>
                <a:rPr lang="en-US" b="1">
                  <a:solidFill>
                    <a:srgbClr val="E8802C"/>
                  </a:solidFill>
                  <a:latin typeface="Myriad Pro" panose="020B0503030403020204" pitchFamily="34" charset="0"/>
                </a:rPr>
                <a:t>200</a:t>
              </a:r>
            </a:p>
          </p:txBody>
        </p:sp>
      </p:grpSp>
    </p:spTree>
    <p:extLst>
      <p:ext uri="{BB962C8B-B14F-4D97-AF65-F5344CB8AC3E}">
        <p14:creationId xmlns:p14="http://schemas.microsoft.com/office/powerpoint/2010/main" val="2354241679"/>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357-036B-574C-AD00-C9E21EA6FA24}"/>
              </a:ext>
            </a:extLst>
          </p:cNvPr>
          <p:cNvSpPr>
            <a:spLocks noGrp="1"/>
          </p:cNvSpPr>
          <p:nvPr>
            <p:ph type="title"/>
          </p:nvPr>
        </p:nvSpPr>
        <p:spPr>
          <a:xfrm>
            <a:off x="906036" y="365125"/>
            <a:ext cx="10379927" cy="3063875"/>
          </a:xfrm>
        </p:spPr>
        <p:txBody>
          <a:bodyPr>
            <a:normAutofit/>
          </a:bodyPr>
          <a:lstStyle/>
          <a:p>
            <a:pPr>
              <a:defRPr/>
            </a:pPr>
            <a:r>
              <a:rPr lang="en-US" altLang="en-US"/>
              <a:t>True or False: 52% of people surveyed said they are better at remembering  the names of their neighbors’ pets than their human neighbors’ names!</a:t>
            </a:r>
          </a:p>
        </p:txBody>
      </p:sp>
      <p:grpSp>
        <p:nvGrpSpPr>
          <p:cNvPr id="3" name="Group 2">
            <a:extLst>
              <a:ext uri="{FF2B5EF4-FFF2-40B4-BE49-F238E27FC236}">
                <a16:creationId xmlns:a16="http://schemas.microsoft.com/office/drawing/2014/main" id="{22DC4898-407F-F946-9363-D7BD78C5DDE7}"/>
              </a:ext>
            </a:extLst>
          </p:cNvPr>
          <p:cNvGrpSpPr/>
          <p:nvPr/>
        </p:nvGrpSpPr>
        <p:grpSpPr>
          <a:xfrm>
            <a:off x="139148" y="139148"/>
            <a:ext cx="11887201" cy="6579704"/>
            <a:chOff x="139148" y="139148"/>
            <a:chExt cx="11887201" cy="6579704"/>
          </a:xfrm>
        </p:grpSpPr>
        <p:sp>
          <p:nvSpPr>
            <p:cNvPr id="4" name="Rectangle 3">
              <a:extLst>
                <a:ext uri="{FF2B5EF4-FFF2-40B4-BE49-F238E27FC236}">
                  <a16:creationId xmlns:a16="http://schemas.microsoft.com/office/drawing/2014/main" id="{FFDA3274-B564-5749-89C4-C7344E486CF7}"/>
                </a:ext>
              </a:extLst>
            </p:cNvPr>
            <p:cNvSpPr/>
            <p:nvPr/>
          </p:nvSpPr>
          <p:spPr>
            <a:xfrm>
              <a:off x="139148" y="139148"/>
              <a:ext cx="11887200" cy="6579704"/>
            </a:xfrm>
            <a:prstGeom prst="rect">
              <a:avLst/>
            </a:prstGeom>
            <a:noFill/>
            <a:ln w="38100">
              <a:solidFill>
                <a:srgbClr val="E880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8802C"/>
                </a:solidFill>
              </a:endParaRPr>
            </a:p>
          </p:txBody>
        </p:sp>
        <p:sp>
          <p:nvSpPr>
            <p:cNvPr id="5" name="TextBox 4">
              <a:extLst>
                <a:ext uri="{FF2B5EF4-FFF2-40B4-BE49-F238E27FC236}">
                  <a16:creationId xmlns:a16="http://schemas.microsoft.com/office/drawing/2014/main" id="{8B9865BA-63CB-8347-80C8-5A8E9B0FCE3E}"/>
                </a:ext>
              </a:extLst>
            </p:cNvPr>
            <p:cNvSpPr txBox="1"/>
            <p:nvPr/>
          </p:nvSpPr>
          <p:spPr>
            <a:xfrm>
              <a:off x="10495723" y="6436079"/>
              <a:ext cx="1530626" cy="276999"/>
            </a:xfrm>
            <a:prstGeom prst="rect">
              <a:avLst/>
            </a:prstGeom>
            <a:noFill/>
            <a:ln w="38100">
              <a:solidFill>
                <a:srgbClr val="E8802C"/>
              </a:solidFill>
            </a:ln>
          </p:spPr>
          <p:txBody>
            <a:bodyPr wrap="square" lIns="0" tIns="0" rIns="0" bIns="0" rtlCol="0" anchor="ctr" anchorCtr="0">
              <a:spAutoFit/>
            </a:bodyPr>
            <a:lstStyle/>
            <a:p>
              <a:pPr algn="ctr"/>
              <a:r>
                <a:rPr lang="en-US" b="1">
                  <a:solidFill>
                    <a:srgbClr val="E8802C"/>
                  </a:solidFill>
                  <a:latin typeface="Myriad Pro" panose="020B0503030403020204" pitchFamily="34" charset="0"/>
                </a:rPr>
                <a:t>300</a:t>
              </a:r>
            </a:p>
          </p:txBody>
        </p:sp>
      </p:grpSp>
    </p:spTree>
    <p:extLst>
      <p:ext uri="{BB962C8B-B14F-4D97-AF65-F5344CB8AC3E}">
        <p14:creationId xmlns:p14="http://schemas.microsoft.com/office/powerpoint/2010/main" val="3892702358"/>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5050F3-EBB7-A64B-BD9D-7DA2AAF77627}"/>
              </a:ext>
            </a:extLst>
          </p:cNvPr>
          <p:cNvSpPr>
            <a:spLocks noGrp="1"/>
          </p:cNvSpPr>
          <p:nvPr>
            <p:ph type="title"/>
          </p:nvPr>
        </p:nvSpPr>
        <p:spPr/>
        <p:txBody>
          <a:bodyPr/>
          <a:lstStyle/>
          <a:p>
            <a:r>
              <a:rPr lang="en-US"/>
              <a:t>True!</a:t>
            </a:r>
          </a:p>
        </p:txBody>
      </p:sp>
      <p:grpSp>
        <p:nvGrpSpPr>
          <p:cNvPr id="4" name="Group 3">
            <a:extLst>
              <a:ext uri="{FF2B5EF4-FFF2-40B4-BE49-F238E27FC236}">
                <a16:creationId xmlns:a16="http://schemas.microsoft.com/office/drawing/2014/main" id="{58F7138F-F2E6-C644-A72F-F91B7285C4C1}"/>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E901ED0D-DB13-5D4E-B5D4-628A617C0DE6}"/>
                </a:ext>
              </a:extLst>
            </p:cNvPr>
            <p:cNvSpPr/>
            <p:nvPr/>
          </p:nvSpPr>
          <p:spPr>
            <a:xfrm>
              <a:off x="139148" y="139148"/>
              <a:ext cx="11887200" cy="6579704"/>
            </a:xfrm>
            <a:prstGeom prst="rect">
              <a:avLst/>
            </a:prstGeom>
            <a:noFill/>
            <a:ln w="38100">
              <a:solidFill>
                <a:srgbClr val="E880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8802C"/>
                </a:solidFill>
              </a:endParaRPr>
            </a:p>
          </p:txBody>
        </p:sp>
        <p:sp>
          <p:nvSpPr>
            <p:cNvPr id="6" name="TextBox 5">
              <a:extLst>
                <a:ext uri="{FF2B5EF4-FFF2-40B4-BE49-F238E27FC236}">
                  <a16:creationId xmlns:a16="http://schemas.microsoft.com/office/drawing/2014/main" id="{53BE5455-22D4-CB47-8D0F-455048B095A7}"/>
                </a:ext>
              </a:extLst>
            </p:cNvPr>
            <p:cNvSpPr txBox="1"/>
            <p:nvPr/>
          </p:nvSpPr>
          <p:spPr>
            <a:xfrm>
              <a:off x="10495723" y="6436079"/>
              <a:ext cx="1530626" cy="276999"/>
            </a:xfrm>
            <a:prstGeom prst="rect">
              <a:avLst/>
            </a:prstGeom>
            <a:noFill/>
            <a:ln w="38100">
              <a:solidFill>
                <a:srgbClr val="E8802C"/>
              </a:solidFill>
            </a:ln>
          </p:spPr>
          <p:txBody>
            <a:bodyPr wrap="square" lIns="0" tIns="0" rIns="0" bIns="0" rtlCol="0" anchor="ctr" anchorCtr="0">
              <a:spAutoFit/>
            </a:bodyPr>
            <a:lstStyle/>
            <a:p>
              <a:pPr algn="ctr"/>
              <a:r>
                <a:rPr lang="en-US" b="1">
                  <a:solidFill>
                    <a:srgbClr val="E8802C"/>
                  </a:solidFill>
                  <a:latin typeface="Myriad Pro" panose="020B0503030403020204" pitchFamily="34" charset="0"/>
                </a:rPr>
                <a:t>300</a:t>
              </a:r>
            </a:p>
          </p:txBody>
        </p:sp>
      </p:grpSp>
    </p:spTree>
    <p:extLst>
      <p:ext uri="{BB962C8B-B14F-4D97-AF65-F5344CB8AC3E}">
        <p14:creationId xmlns:p14="http://schemas.microsoft.com/office/powerpoint/2010/main" val="3944020454"/>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357-036B-574C-AD00-C9E21EA6FA24}"/>
              </a:ext>
            </a:extLst>
          </p:cNvPr>
          <p:cNvSpPr>
            <a:spLocks noGrp="1"/>
          </p:cNvSpPr>
          <p:nvPr>
            <p:ph type="title"/>
          </p:nvPr>
        </p:nvSpPr>
        <p:spPr>
          <a:xfrm>
            <a:off x="838200" y="365125"/>
            <a:ext cx="10515600" cy="2645704"/>
          </a:xfrm>
        </p:spPr>
        <p:txBody>
          <a:bodyPr>
            <a:normAutofit fontScale="90000"/>
          </a:bodyPr>
          <a:lstStyle/>
          <a:p>
            <a:pPr>
              <a:defRPr/>
            </a:pPr>
            <a:r>
              <a:rPr lang="en-US" altLang="en-US"/>
              <a:t>True or False: The human-animal bond can help pets too, by increasing their life-span, improving their overall health, providing companionship, and decreasing depression/loneliness.</a:t>
            </a:r>
          </a:p>
        </p:txBody>
      </p:sp>
      <p:grpSp>
        <p:nvGrpSpPr>
          <p:cNvPr id="3" name="Group 2">
            <a:extLst>
              <a:ext uri="{FF2B5EF4-FFF2-40B4-BE49-F238E27FC236}">
                <a16:creationId xmlns:a16="http://schemas.microsoft.com/office/drawing/2014/main" id="{C523536A-9C04-1C4C-9142-D1387E52D596}"/>
              </a:ext>
            </a:extLst>
          </p:cNvPr>
          <p:cNvGrpSpPr/>
          <p:nvPr/>
        </p:nvGrpSpPr>
        <p:grpSpPr>
          <a:xfrm>
            <a:off x="139148" y="139148"/>
            <a:ext cx="11887201" cy="6579704"/>
            <a:chOff x="139148" y="139148"/>
            <a:chExt cx="11887201" cy="6579704"/>
          </a:xfrm>
        </p:grpSpPr>
        <p:sp>
          <p:nvSpPr>
            <p:cNvPr id="4" name="Rectangle 3">
              <a:extLst>
                <a:ext uri="{FF2B5EF4-FFF2-40B4-BE49-F238E27FC236}">
                  <a16:creationId xmlns:a16="http://schemas.microsoft.com/office/drawing/2014/main" id="{89083E0D-A7DE-D54A-9C16-F387A830A6AD}"/>
                </a:ext>
              </a:extLst>
            </p:cNvPr>
            <p:cNvSpPr/>
            <p:nvPr/>
          </p:nvSpPr>
          <p:spPr>
            <a:xfrm>
              <a:off x="139148" y="139148"/>
              <a:ext cx="11887200" cy="6579704"/>
            </a:xfrm>
            <a:prstGeom prst="rect">
              <a:avLst/>
            </a:prstGeom>
            <a:noFill/>
            <a:ln w="38100">
              <a:solidFill>
                <a:srgbClr val="E880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8802C"/>
                </a:solidFill>
              </a:endParaRPr>
            </a:p>
          </p:txBody>
        </p:sp>
        <p:sp>
          <p:nvSpPr>
            <p:cNvPr id="5" name="TextBox 4">
              <a:extLst>
                <a:ext uri="{FF2B5EF4-FFF2-40B4-BE49-F238E27FC236}">
                  <a16:creationId xmlns:a16="http://schemas.microsoft.com/office/drawing/2014/main" id="{5B78B3B9-A99A-664D-BB51-AD537ACA8B0A}"/>
                </a:ext>
              </a:extLst>
            </p:cNvPr>
            <p:cNvSpPr txBox="1"/>
            <p:nvPr/>
          </p:nvSpPr>
          <p:spPr>
            <a:xfrm>
              <a:off x="10495723" y="6436079"/>
              <a:ext cx="1530626" cy="276999"/>
            </a:xfrm>
            <a:prstGeom prst="rect">
              <a:avLst/>
            </a:prstGeom>
            <a:noFill/>
            <a:ln w="38100">
              <a:solidFill>
                <a:srgbClr val="E8802C"/>
              </a:solidFill>
            </a:ln>
          </p:spPr>
          <p:txBody>
            <a:bodyPr wrap="square" lIns="0" tIns="0" rIns="0" bIns="0" rtlCol="0" anchor="ctr" anchorCtr="0">
              <a:spAutoFit/>
            </a:bodyPr>
            <a:lstStyle/>
            <a:p>
              <a:pPr algn="ctr"/>
              <a:r>
                <a:rPr lang="en-US" b="1">
                  <a:solidFill>
                    <a:srgbClr val="E8802C"/>
                  </a:solidFill>
                  <a:latin typeface="Myriad Pro" panose="020B0503030403020204" pitchFamily="34" charset="0"/>
                </a:rPr>
                <a:t>400</a:t>
              </a:r>
            </a:p>
          </p:txBody>
        </p:sp>
      </p:grpSp>
    </p:spTree>
    <p:extLst>
      <p:ext uri="{BB962C8B-B14F-4D97-AF65-F5344CB8AC3E}">
        <p14:creationId xmlns:p14="http://schemas.microsoft.com/office/powerpoint/2010/main" val="4171819152"/>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357-036B-574C-AD00-C9E21EA6FA24}"/>
              </a:ext>
            </a:extLst>
          </p:cNvPr>
          <p:cNvSpPr>
            <a:spLocks noGrp="1"/>
          </p:cNvSpPr>
          <p:nvPr>
            <p:ph type="title"/>
          </p:nvPr>
        </p:nvSpPr>
        <p:spPr>
          <a:xfrm>
            <a:off x="838200" y="642710"/>
            <a:ext cx="10515600" cy="1325563"/>
          </a:xfrm>
        </p:spPr>
        <p:txBody>
          <a:bodyPr>
            <a:normAutofit fontScale="90000"/>
          </a:bodyPr>
          <a:lstStyle/>
          <a:p>
            <a:r>
              <a:rPr lang="en-US">
                <a:solidFill>
                  <a:srgbClr val="666666"/>
                </a:solidFill>
              </a:rPr>
              <a:t>Humans and dogs have coexisted for how many years?</a:t>
            </a:r>
            <a:br>
              <a:rPr lang="en-US">
                <a:solidFill>
                  <a:srgbClr val="666666"/>
                </a:solidFill>
              </a:rPr>
            </a:br>
            <a:endParaRPr lang="en-US">
              <a:solidFill>
                <a:srgbClr val="666666"/>
              </a:solidFill>
            </a:endParaRPr>
          </a:p>
        </p:txBody>
      </p:sp>
      <p:sp>
        <p:nvSpPr>
          <p:cNvPr id="3" name="Rectangle 2">
            <a:extLst>
              <a:ext uri="{FF2B5EF4-FFF2-40B4-BE49-F238E27FC236}">
                <a16:creationId xmlns:a16="http://schemas.microsoft.com/office/drawing/2014/main" id="{EDA65016-66DB-8F47-A4A4-413842B8D56D}"/>
              </a:ext>
            </a:extLst>
          </p:cNvPr>
          <p:cNvSpPr/>
          <p:nvPr/>
        </p:nvSpPr>
        <p:spPr>
          <a:xfrm>
            <a:off x="4142014" y="1968273"/>
            <a:ext cx="6651171" cy="1938992"/>
          </a:xfrm>
          <a:prstGeom prst="rect">
            <a:avLst/>
          </a:prstGeom>
        </p:spPr>
        <p:txBody>
          <a:bodyPr wrap="square">
            <a:spAutoFit/>
          </a:bodyPr>
          <a:lstStyle/>
          <a:p>
            <a:pPr marL="742950" indent="-742950">
              <a:buFont typeface="+mj-lt"/>
              <a:buAutoNum type="alphaLcParenR"/>
            </a:pPr>
            <a:r>
              <a:rPr lang="en-US" sz="4000">
                <a:solidFill>
                  <a:srgbClr val="666666"/>
                </a:solidFill>
                <a:latin typeface="Myriad Pro" panose="020B0503030403020204" pitchFamily="34" charset="0"/>
              </a:rPr>
              <a:t>15,000-50,000</a:t>
            </a:r>
          </a:p>
          <a:p>
            <a:pPr marL="742950" indent="-742950">
              <a:buFont typeface="+mj-lt"/>
              <a:buAutoNum type="alphaLcParenR"/>
            </a:pPr>
            <a:r>
              <a:rPr lang="en-US" sz="4000">
                <a:solidFill>
                  <a:srgbClr val="666666"/>
                </a:solidFill>
                <a:latin typeface="Myriad Pro" panose="020B0503030403020204" pitchFamily="34" charset="0"/>
              </a:rPr>
              <a:t>1 million</a:t>
            </a:r>
          </a:p>
          <a:p>
            <a:pPr marL="742950" indent="-742950">
              <a:buFont typeface="+mj-lt"/>
              <a:buAutoNum type="alphaLcParenR"/>
            </a:pPr>
            <a:r>
              <a:rPr lang="en-US" sz="4000">
                <a:solidFill>
                  <a:srgbClr val="666666"/>
                </a:solidFill>
                <a:latin typeface="Myriad Pro" panose="020B0503030403020204" pitchFamily="34" charset="0"/>
              </a:rPr>
              <a:t>5,000</a:t>
            </a:r>
          </a:p>
        </p:txBody>
      </p:sp>
      <p:grpSp>
        <p:nvGrpSpPr>
          <p:cNvPr id="7" name="Group 6">
            <a:extLst>
              <a:ext uri="{FF2B5EF4-FFF2-40B4-BE49-F238E27FC236}">
                <a16:creationId xmlns:a16="http://schemas.microsoft.com/office/drawing/2014/main" id="{C9E8BC6E-F321-E549-8A45-BE74710EB8CF}"/>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027B126C-4335-BF41-B8E5-9045958A8D79}"/>
                </a:ext>
              </a:extLst>
            </p:cNvPr>
            <p:cNvSpPr/>
            <p:nvPr/>
          </p:nvSpPr>
          <p:spPr>
            <a:xfrm>
              <a:off x="139148" y="139148"/>
              <a:ext cx="11887200" cy="6579704"/>
            </a:xfrm>
            <a:prstGeom prst="rect">
              <a:avLst/>
            </a:prstGeom>
            <a:noFill/>
            <a:ln w="38100">
              <a:solidFill>
                <a:srgbClr val="3895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D6A1412E-E60C-E744-BDE5-3352987C6D96}"/>
                </a:ext>
              </a:extLst>
            </p:cNvPr>
            <p:cNvSpPr txBox="1"/>
            <p:nvPr/>
          </p:nvSpPr>
          <p:spPr>
            <a:xfrm>
              <a:off x="10495723" y="6436079"/>
              <a:ext cx="1530626" cy="276999"/>
            </a:xfrm>
            <a:prstGeom prst="rect">
              <a:avLst/>
            </a:prstGeom>
            <a:noFill/>
            <a:ln w="38100">
              <a:solidFill>
                <a:srgbClr val="3895C6"/>
              </a:solidFill>
            </a:ln>
          </p:spPr>
          <p:txBody>
            <a:bodyPr wrap="square" lIns="0" tIns="0" rIns="0" bIns="0" rtlCol="0" anchor="ctr" anchorCtr="0">
              <a:spAutoFit/>
            </a:bodyPr>
            <a:lstStyle/>
            <a:p>
              <a:pPr algn="ctr"/>
              <a:r>
                <a:rPr lang="en-US" b="1">
                  <a:solidFill>
                    <a:srgbClr val="3895C6"/>
                  </a:solidFill>
                  <a:latin typeface="Myriad Pro" panose="020B0503030403020204" pitchFamily="34" charset="0"/>
                </a:rPr>
                <a:t>100</a:t>
              </a:r>
            </a:p>
          </p:txBody>
        </p:sp>
      </p:grpSp>
    </p:spTree>
    <p:extLst>
      <p:ext uri="{BB962C8B-B14F-4D97-AF65-F5344CB8AC3E}">
        <p14:creationId xmlns:p14="http://schemas.microsoft.com/office/powerpoint/2010/main" val="4105044722"/>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5050F3-EBB7-A64B-BD9D-7DA2AAF77627}"/>
              </a:ext>
            </a:extLst>
          </p:cNvPr>
          <p:cNvSpPr>
            <a:spLocks noGrp="1"/>
          </p:cNvSpPr>
          <p:nvPr>
            <p:ph type="title"/>
          </p:nvPr>
        </p:nvSpPr>
        <p:spPr/>
        <p:txBody>
          <a:bodyPr/>
          <a:lstStyle/>
          <a:p>
            <a:r>
              <a:rPr lang="en-US"/>
              <a:t>True!</a:t>
            </a:r>
          </a:p>
        </p:txBody>
      </p:sp>
      <p:grpSp>
        <p:nvGrpSpPr>
          <p:cNvPr id="4" name="Group 3">
            <a:extLst>
              <a:ext uri="{FF2B5EF4-FFF2-40B4-BE49-F238E27FC236}">
                <a16:creationId xmlns:a16="http://schemas.microsoft.com/office/drawing/2014/main" id="{488F754B-D7A2-6949-B349-A695696C1403}"/>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2CD75B26-6D4D-2149-9BC9-C9955F0E1A85}"/>
                </a:ext>
              </a:extLst>
            </p:cNvPr>
            <p:cNvSpPr/>
            <p:nvPr/>
          </p:nvSpPr>
          <p:spPr>
            <a:xfrm>
              <a:off x="139148" y="139148"/>
              <a:ext cx="11887200" cy="6579704"/>
            </a:xfrm>
            <a:prstGeom prst="rect">
              <a:avLst/>
            </a:prstGeom>
            <a:noFill/>
            <a:ln w="38100">
              <a:solidFill>
                <a:srgbClr val="E880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8802C"/>
                </a:solidFill>
              </a:endParaRPr>
            </a:p>
          </p:txBody>
        </p:sp>
        <p:sp>
          <p:nvSpPr>
            <p:cNvPr id="6" name="TextBox 5">
              <a:extLst>
                <a:ext uri="{FF2B5EF4-FFF2-40B4-BE49-F238E27FC236}">
                  <a16:creationId xmlns:a16="http://schemas.microsoft.com/office/drawing/2014/main" id="{B5B43D4C-61DD-7845-9FFC-1EE89C2DA163}"/>
                </a:ext>
              </a:extLst>
            </p:cNvPr>
            <p:cNvSpPr txBox="1"/>
            <p:nvPr/>
          </p:nvSpPr>
          <p:spPr>
            <a:xfrm>
              <a:off x="10495723" y="6436079"/>
              <a:ext cx="1530626" cy="276999"/>
            </a:xfrm>
            <a:prstGeom prst="rect">
              <a:avLst/>
            </a:prstGeom>
            <a:noFill/>
            <a:ln w="38100">
              <a:solidFill>
                <a:srgbClr val="E8802C"/>
              </a:solidFill>
            </a:ln>
          </p:spPr>
          <p:txBody>
            <a:bodyPr wrap="square" lIns="0" tIns="0" rIns="0" bIns="0" rtlCol="0" anchor="ctr" anchorCtr="0">
              <a:spAutoFit/>
            </a:bodyPr>
            <a:lstStyle/>
            <a:p>
              <a:pPr algn="ctr"/>
              <a:r>
                <a:rPr lang="en-US" b="1">
                  <a:solidFill>
                    <a:srgbClr val="E8802C"/>
                  </a:solidFill>
                  <a:latin typeface="Myriad Pro" panose="020B0503030403020204" pitchFamily="34" charset="0"/>
                </a:rPr>
                <a:t>400</a:t>
              </a:r>
            </a:p>
          </p:txBody>
        </p:sp>
      </p:grpSp>
    </p:spTree>
    <p:extLst>
      <p:ext uri="{BB962C8B-B14F-4D97-AF65-F5344CB8AC3E}">
        <p14:creationId xmlns:p14="http://schemas.microsoft.com/office/powerpoint/2010/main" val="2145925791"/>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357-036B-574C-AD00-C9E21EA6FA24}"/>
              </a:ext>
            </a:extLst>
          </p:cNvPr>
          <p:cNvSpPr>
            <a:spLocks noGrp="1"/>
          </p:cNvSpPr>
          <p:nvPr>
            <p:ph type="title"/>
          </p:nvPr>
        </p:nvSpPr>
        <p:spPr>
          <a:xfrm>
            <a:off x="691375" y="193270"/>
            <a:ext cx="10660565" cy="2623402"/>
          </a:xfrm>
        </p:spPr>
        <p:txBody>
          <a:bodyPr>
            <a:normAutofit/>
          </a:bodyPr>
          <a:lstStyle/>
          <a:p>
            <a:pPr>
              <a:defRPr/>
            </a:pPr>
            <a:r>
              <a:rPr lang="en-US" altLang="en-US" sz="4000"/>
              <a:t>True or False: Therapy animals have the same legal protections as Service animals.</a:t>
            </a:r>
          </a:p>
        </p:txBody>
      </p:sp>
      <p:grpSp>
        <p:nvGrpSpPr>
          <p:cNvPr id="3" name="Group 2">
            <a:extLst>
              <a:ext uri="{FF2B5EF4-FFF2-40B4-BE49-F238E27FC236}">
                <a16:creationId xmlns:a16="http://schemas.microsoft.com/office/drawing/2014/main" id="{E80B023B-D5D3-064C-BA60-87163DF23F0C}"/>
              </a:ext>
            </a:extLst>
          </p:cNvPr>
          <p:cNvGrpSpPr/>
          <p:nvPr/>
        </p:nvGrpSpPr>
        <p:grpSpPr>
          <a:xfrm>
            <a:off x="139148" y="139148"/>
            <a:ext cx="11887201" cy="6579704"/>
            <a:chOff x="139148" y="139148"/>
            <a:chExt cx="11887201" cy="6579704"/>
          </a:xfrm>
        </p:grpSpPr>
        <p:sp>
          <p:nvSpPr>
            <p:cNvPr id="4" name="Rectangle 3">
              <a:extLst>
                <a:ext uri="{FF2B5EF4-FFF2-40B4-BE49-F238E27FC236}">
                  <a16:creationId xmlns:a16="http://schemas.microsoft.com/office/drawing/2014/main" id="{5C38C03E-447E-4941-A019-B321B16E613E}"/>
                </a:ext>
              </a:extLst>
            </p:cNvPr>
            <p:cNvSpPr/>
            <p:nvPr/>
          </p:nvSpPr>
          <p:spPr>
            <a:xfrm>
              <a:off x="139148" y="139148"/>
              <a:ext cx="11887200" cy="6579704"/>
            </a:xfrm>
            <a:prstGeom prst="rect">
              <a:avLst/>
            </a:prstGeom>
            <a:noFill/>
            <a:ln w="38100">
              <a:solidFill>
                <a:srgbClr val="E880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8802C"/>
                </a:solidFill>
              </a:endParaRPr>
            </a:p>
          </p:txBody>
        </p:sp>
        <p:sp>
          <p:nvSpPr>
            <p:cNvPr id="5" name="TextBox 4">
              <a:extLst>
                <a:ext uri="{FF2B5EF4-FFF2-40B4-BE49-F238E27FC236}">
                  <a16:creationId xmlns:a16="http://schemas.microsoft.com/office/drawing/2014/main" id="{04304969-17B2-B74B-91EC-490BD1424EAE}"/>
                </a:ext>
              </a:extLst>
            </p:cNvPr>
            <p:cNvSpPr txBox="1"/>
            <p:nvPr/>
          </p:nvSpPr>
          <p:spPr>
            <a:xfrm>
              <a:off x="10495723" y="6436079"/>
              <a:ext cx="1530626" cy="276999"/>
            </a:xfrm>
            <a:prstGeom prst="rect">
              <a:avLst/>
            </a:prstGeom>
            <a:noFill/>
            <a:ln w="38100">
              <a:solidFill>
                <a:srgbClr val="E8802C"/>
              </a:solidFill>
            </a:ln>
          </p:spPr>
          <p:txBody>
            <a:bodyPr wrap="square" lIns="0" tIns="0" rIns="0" bIns="0" rtlCol="0" anchor="ctr" anchorCtr="0">
              <a:spAutoFit/>
            </a:bodyPr>
            <a:lstStyle/>
            <a:p>
              <a:pPr algn="ctr"/>
              <a:r>
                <a:rPr lang="en-US" b="1">
                  <a:solidFill>
                    <a:srgbClr val="E8802C"/>
                  </a:solidFill>
                  <a:latin typeface="Myriad Pro" panose="020B0503030403020204" pitchFamily="34" charset="0"/>
                </a:rPr>
                <a:t>500</a:t>
              </a:r>
            </a:p>
          </p:txBody>
        </p:sp>
      </p:grpSp>
    </p:spTree>
    <p:extLst>
      <p:ext uri="{BB962C8B-B14F-4D97-AF65-F5344CB8AC3E}">
        <p14:creationId xmlns:p14="http://schemas.microsoft.com/office/powerpoint/2010/main" val="4171942215"/>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EE582D1C-5935-604C-9023-9EEF232F06F0}"/>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806261DF-13C5-4540-B4BE-385F74800CA1}"/>
                </a:ext>
              </a:extLst>
            </p:cNvPr>
            <p:cNvSpPr/>
            <p:nvPr/>
          </p:nvSpPr>
          <p:spPr>
            <a:xfrm>
              <a:off x="139148" y="139148"/>
              <a:ext cx="11887200" cy="6579704"/>
            </a:xfrm>
            <a:prstGeom prst="rect">
              <a:avLst/>
            </a:prstGeom>
            <a:noFill/>
            <a:ln w="38100">
              <a:solidFill>
                <a:srgbClr val="E880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8802C"/>
                </a:solidFill>
              </a:endParaRPr>
            </a:p>
          </p:txBody>
        </p:sp>
        <p:sp>
          <p:nvSpPr>
            <p:cNvPr id="6" name="TextBox 5">
              <a:extLst>
                <a:ext uri="{FF2B5EF4-FFF2-40B4-BE49-F238E27FC236}">
                  <a16:creationId xmlns:a16="http://schemas.microsoft.com/office/drawing/2014/main" id="{66D0B1CA-91E9-0144-B0DA-FF17DC84ED72}"/>
                </a:ext>
              </a:extLst>
            </p:cNvPr>
            <p:cNvSpPr txBox="1"/>
            <p:nvPr/>
          </p:nvSpPr>
          <p:spPr>
            <a:xfrm>
              <a:off x="10495723" y="6436079"/>
              <a:ext cx="1530626" cy="276999"/>
            </a:xfrm>
            <a:prstGeom prst="rect">
              <a:avLst/>
            </a:prstGeom>
            <a:noFill/>
            <a:ln w="38100">
              <a:solidFill>
                <a:srgbClr val="E8802C"/>
              </a:solidFill>
            </a:ln>
          </p:spPr>
          <p:txBody>
            <a:bodyPr wrap="square" lIns="0" tIns="0" rIns="0" bIns="0" rtlCol="0" anchor="ctr" anchorCtr="0">
              <a:spAutoFit/>
            </a:bodyPr>
            <a:lstStyle/>
            <a:p>
              <a:pPr algn="ctr"/>
              <a:r>
                <a:rPr lang="en-US" b="1">
                  <a:solidFill>
                    <a:srgbClr val="E8802C"/>
                  </a:solidFill>
                  <a:latin typeface="Myriad Pro" panose="020B0503030403020204" pitchFamily="34" charset="0"/>
                </a:rPr>
                <a:t>500</a:t>
              </a:r>
            </a:p>
          </p:txBody>
        </p:sp>
      </p:grpSp>
      <p:sp>
        <p:nvSpPr>
          <p:cNvPr id="8" name="TextBox 7">
            <a:extLst>
              <a:ext uri="{FF2B5EF4-FFF2-40B4-BE49-F238E27FC236}">
                <a16:creationId xmlns:a16="http://schemas.microsoft.com/office/drawing/2014/main" id="{DC502015-EFDD-8741-A121-179E606F1094}"/>
              </a:ext>
            </a:extLst>
          </p:cNvPr>
          <p:cNvSpPr txBox="1"/>
          <p:nvPr/>
        </p:nvSpPr>
        <p:spPr>
          <a:xfrm>
            <a:off x="2581265" y="1278552"/>
            <a:ext cx="7002965" cy="646331"/>
          </a:xfrm>
          <a:prstGeom prst="rect">
            <a:avLst/>
          </a:prstGeom>
          <a:noFill/>
        </p:spPr>
        <p:txBody>
          <a:bodyPr wrap="square" rtlCol="0">
            <a:spAutoFit/>
          </a:bodyPr>
          <a:lstStyle/>
          <a:p>
            <a:pPr algn="ctr">
              <a:defRPr/>
            </a:pPr>
            <a:r>
              <a:rPr lang="en-US" altLang="en-US" sz="3600">
                <a:solidFill>
                  <a:srgbClr val="666666"/>
                </a:solidFill>
                <a:latin typeface="Myriad Pro" panose="020B0503030403020204" pitchFamily="34" charset="0"/>
              </a:rPr>
              <a:t>False!</a:t>
            </a:r>
          </a:p>
        </p:txBody>
      </p:sp>
    </p:spTree>
    <p:extLst>
      <p:ext uri="{BB962C8B-B14F-4D97-AF65-F5344CB8AC3E}">
        <p14:creationId xmlns:p14="http://schemas.microsoft.com/office/powerpoint/2010/main" val="1136287181"/>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357-036B-574C-AD00-C9E21EA6FA24}"/>
              </a:ext>
            </a:extLst>
          </p:cNvPr>
          <p:cNvSpPr>
            <a:spLocks noGrp="1"/>
          </p:cNvSpPr>
          <p:nvPr>
            <p:ph type="title"/>
          </p:nvPr>
        </p:nvSpPr>
        <p:spPr>
          <a:xfrm>
            <a:off x="838200" y="365125"/>
            <a:ext cx="10515600" cy="3738524"/>
          </a:xfrm>
        </p:spPr>
        <p:txBody>
          <a:bodyPr>
            <a:normAutofit/>
          </a:bodyPr>
          <a:lstStyle/>
          <a:p>
            <a:pPr>
              <a:defRPr/>
            </a:pPr>
            <a:r>
              <a:rPr lang="en-US" altLang="en-US" sz="4000"/>
              <a:t>True or False: A service animal is any dog that is individually trained to do work or perform tasks for the benefit of an individual with a disability, including a physical, sensory, psychiatric, intellectual, or mental disability.</a:t>
            </a:r>
          </a:p>
        </p:txBody>
      </p:sp>
      <p:grpSp>
        <p:nvGrpSpPr>
          <p:cNvPr id="3" name="Group 2">
            <a:extLst>
              <a:ext uri="{FF2B5EF4-FFF2-40B4-BE49-F238E27FC236}">
                <a16:creationId xmlns:a16="http://schemas.microsoft.com/office/drawing/2014/main" id="{29DFE9DA-0ED3-A144-99FF-619E4A2D3F59}"/>
              </a:ext>
            </a:extLst>
          </p:cNvPr>
          <p:cNvGrpSpPr/>
          <p:nvPr/>
        </p:nvGrpSpPr>
        <p:grpSpPr>
          <a:xfrm>
            <a:off x="139148" y="139148"/>
            <a:ext cx="11887201" cy="6579704"/>
            <a:chOff x="139148" y="139148"/>
            <a:chExt cx="11887201" cy="6579704"/>
          </a:xfrm>
        </p:grpSpPr>
        <p:sp>
          <p:nvSpPr>
            <p:cNvPr id="4" name="Rectangle 3">
              <a:extLst>
                <a:ext uri="{FF2B5EF4-FFF2-40B4-BE49-F238E27FC236}">
                  <a16:creationId xmlns:a16="http://schemas.microsoft.com/office/drawing/2014/main" id="{34A87C6B-C884-414E-89AD-40FA8899F8E1}"/>
                </a:ext>
              </a:extLst>
            </p:cNvPr>
            <p:cNvSpPr/>
            <p:nvPr/>
          </p:nvSpPr>
          <p:spPr>
            <a:xfrm>
              <a:off x="139148" y="139148"/>
              <a:ext cx="11887200" cy="6579704"/>
            </a:xfrm>
            <a:prstGeom prst="rect">
              <a:avLst/>
            </a:prstGeom>
            <a:noFill/>
            <a:ln w="38100">
              <a:solidFill>
                <a:srgbClr val="77B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BA44"/>
                </a:solidFill>
              </a:endParaRPr>
            </a:p>
          </p:txBody>
        </p:sp>
        <p:sp>
          <p:nvSpPr>
            <p:cNvPr id="5" name="TextBox 4">
              <a:extLst>
                <a:ext uri="{FF2B5EF4-FFF2-40B4-BE49-F238E27FC236}">
                  <a16:creationId xmlns:a16="http://schemas.microsoft.com/office/drawing/2014/main" id="{ACD0052A-3A90-B947-A55E-9E6B2436A4EF}"/>
                </a:ext>
              </a:extLst>
            </p:cNvPr>
            <p:cNvSpPr txBox="1"/>
            <p:nvPr/>
          </p:nvSpPr>
          <p:spPr>
            <a:xfrm>
              <a:off x="10495723" y="6436079"/>
              <a:ext cx="1530626" cy="276999"/>
            </a:xfrm>
            <a:prstGeom prst="rect">
              <a:avLst/>
            </a:prstGeom>
            <a:noFill/>
            <a:ln w="38100">
              <a:solidFill>
                <a:srgbClr val="77BA44"/>
              </a:solidFill>
            </a:ln>
          </p:spPr>
          <p:txBody>
            <a:bodyPr wrap="square" lIns="0" tIns="0" rIns="0" bIns="0" rtlCol="0" anchor="ctr" anchorCtr="0">
              <a:spAutoFit/>
            </a:bodyPr>
            <a:lstStyle/>
            <a:p>
              <a:pPr algn="ctr"/>
              <a:r>
                <a:rPr lang="en-US" b="1">
                  <a:solidFill>
                    <a:srgbClr val="77BA44"/>
                  </a:solidFill>
                  <a:latin typeface="Myriad Pro" panose="020B0503030403020204" pitchFamily="34" charset="0"/>
                </a:rPr>
                <a:t>100</a:t>
              </a:r>
            </a:p>
          </p:txBody>
        </p:sp>
      </p:grpSp>
    </p:spTree>
    <p:extLst>
      <p:ext uri="{BB962C8B-B14F-4D97-AF65-F5344CB8AC3E}">
        <p14:creationId xmlns:p14="http://schemas.microsoft.com/office/powerpoint/2010/main" val="2738347669"/>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5050F3-EBB7-A64B-BD9D-7DA2AAF77627}"/>
              </a:ext>
            </a:extLst>
          </p:cNvPr>
          <p:cNvSpPr>
            <a:spLocks noGrp="1"/>
          </p:cNvSpPr>
          <p:nvPr>
            <p:ph type="title"/>
          </p:nvPr>
        </p:nvSpPr>
        <p:spPr/>
        <p:txBody>
          <a:bodyPr/>
          <a:lstStyle/>
          <a:p>
            <a:r>
              <a:rPr lang="en-US"/>
              <a:t>True!</a:t>
            </a:r>
          </a:p>
        </p:txBody>
      </p:sp>
      <p:grpSp>
        <p:nvGrpSpPr>
          <p:cNvPr id="4" name="Group 3">
            <a:extLst>
              <a:ext uri="{FF2B5EF4-FFF2-40B4-BE49-F238E27FC236}">
                <a16:creationId xmlns:a16="http://schemas.microsoft.com/office/drawing/2014/main" id="{D753BA9F-16D3-6844-A028-FCB02A91F2BD}"/>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121B6886-7B0C-CC4A-A326-B6F2756433C4}"/>
                </a:ext>
              </a:extLst>
            </p:cNvPr>
            <p:cNvSpPr/>
            <p:nvPr/>
          </p:nvSpPr>
          <p:spPr>
            <a:xfrm>
              <a:off x="139148" y="139148"/>
              <a:ext cx="11887200" cy="6579704"/>
            </a:xfrm>
            <a:prstGeom prst="rect">
              <a:avLst/>
            </a:prstGeom>
            <a:noFill/>
            <a:ln w="38100">
              <a:solidFill>
                <a:srgbClr val="77B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BA44"/>
                </a:solidFill>
              </a:endParaRPr>
            </a:p>
          </p:txBody>
        </p:sp>
        <p:sp>
          <p:nvSpPr>
            <p:cNvPr id="6" name="TextBox 5">
              <a:extLst>
                <a:ext uri="{FF2B5EF4-FFF2-40B4-BE49-F238E27FC236}">
                  <a16:creationId xmlns:a16="http://schemas.microsoft.com/office/drawing/2014/main" id="{FEE81B85-91C7-1249-959C-8850DDF6B133}"/>
                </a:ext>
              </a:extLst>
            </p:cNvPr>
            <p:cNvSpPr txBox="1"/>
            <p:nvPr/>
          </p:nvSpPr>
          <p:spPr>
            <a:xfrm>
              <a:off x="10495723" y="6436079"/>
              <a:ext cx="1530626" cy="276999"/>
            </a:xfrm>
            <a:prstGeom prst="rect">
              <a:avLst/>
            </a:prstGeom>
            <a:noFill/>
            <a:ln w="38100">
              <a:solidFill>
                <a:srgbClr val="77BA44"/>
              </a:solidFill>
            </a:ln>
          </p:spPr>
          <p:txBody>
            <a:bodyPr wrap="square" lIns="0" tIns="0" rIns="0" bIns="0" rtlCol="0" anchor="ctr" anchorCtr="0">
              <a:spAutoFit/>
            </a:bodyPr>
            <a:lstStyle/>
            <a:p>
              <a:pPr algn="ctr"/>
              <a:r>
                <a:rPr lang="en-US" b="1">
                  <a:solidFill>
                    <a:srgbClr val="77BA44"/>
                  </a:solidFill>
                  <a:latin typeface="Myriad Pro" panose="020B0503030403020204" pitchFamily="34" charset="0"/>
                </a:rPr>
                <a:t>100</a:t>
              </a:r>
            </a:p>
          </p:txBody>
        </p:sp>
      </p:grpSp>
    </p:spTree>
    <p:extLst>
      <p:ext uri="{BB962C8B-B14F-4D97-AF65-F5344CB8AC3E}">
        <p14:creationId xmlns:p14="http://schemas.microsoft.com/office/powerpoint/2010/main" val="1646296712"/>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357-036B-574C-AD00-C9E21EA6FA24}"/>
              </a:ext>
            </a:extLst>
          </p:cNvPr>
          <p:cNvSpPr>
            <a:spLocks noGrp="1"/>
          </p:cNvSpPr>
          <p:nvPr>
            <p:ph type="title"/>
          </p:nvPr>
        </p:nvSpPr>
        <p:spPr>
          <a:xfrm>
            <a:off x="838200" y="365125"/>
            <a:ext cx="10515600" cy="2690309"/>
          </a:xfrm>
        </p:spPr>
        <p:txBody>
          <a:bodyPr>
            <a:normAutofit fontScale="90000"/>
          </a:bodyPr>
          <a:lstStyle/>
          <a:p>
            <a:pPr>
              <a:defRPr/>
            </a:pPr>
            <a:r>
              <a:rPr lang="en-US" altLang="en-US"/>
              <a:t>Name the legal Act that was passed by Congress in 1990 that gave disabled individuals the right to have a service animal (in addition to many other rights and protections).</a:t>
            </a:r>
          </a:p>
        </p:txBody>
      </p:sp>
      <p:grpSp>
        <p:nvGrpSpPr>
          <p:cNvPr id="3" name="Group 2">
            <a:extLst>
              <a:ext uri="{FF2B5EF4-FFF2-40B4-BE49-F238E27FC236}">
                <a16:creationId xmlns:a16="http://schemas.microsoft.com/office/drawing/2014/main" id="{CBE6556C-6175-584F-830A-E5C94BF6BCB3}"/>
              </a:ext>
            </a:extLst>
          </p:cNvPr>
          <p:cNvGrpSpPr/>
          <p:nvPr/>
        </p:nvGrpSpPr>
        <p:grpSpPr>
          <a:xfrm>
            <a:off x="139148" y="139148"/>
            <a:ext cx="11887201" cy="6579704"/>
            <a:chOff x="139148" y="139148"/>
            <a:chExt cx="11887201" cy="6579704"/>
          </a:xfrm>
        </p:grpSpPr>
        <p:sp>
          <p:nvSpPr>
            <p:cNvPr id="4" name="Rectangle 3">
              <a:extLst>
                <a:ext uri="{FF2B5EF4-FFF2-40B4-BE49-F238E27FC236}">
                  <a16:creationId xmlns:a16="http://schemas.microsoft.com/office/drawing/2014/main" id="{018DAFCA-AF06-5D47-8EF3-C53FF3F14849}"/>
                </a:ext>
              </a:extLst>
            </p:cNvPr>
            <p:cNvSpPr/>
            <p:nvPr/>
          </p:nvSpPr>
          <p:spPr>
            <a:xfrm>
              <a:off x="139148" y="139148"/>
              <a:ext cx="11887200" cy="6579704"/>
            </a:xfrm>
            <a:prstGeom prst="rect">
              <a:avLst/>
            </a:prstGeom>
            <a:noFill/>
            <a:ln w="38100">
              <a:solidFill>
                <a:srgbClr val="77B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BA44"/>
                </a:solidFill>
              </a:endParaRPr>
            </a:p>
          </p:txBody>
        </p:sp>
        <p:sp>
          <p:nvSpPr>
            <p:cNvPr id="5" name="TextBox 4">
              <a:extLst>
                <a:ext uri="{FF2B5EF4-FFF2-40B4-BE49-F238E27FC236}">
                  <a16:creationId xmlns:a16="http://schemas.microsoft.com/office/drawing/2014/main" id="{892D42A9-C9D4-F942-8E9A-DF809F12271F}"/>
                </a:ext>
              </a:extLst>
            </p:cNvPr>
            <p:cNvSpPr txBox="1"/>
            <p:nvPr/>
          </p:nvSpPr>
          <p:spPr>
            <a:xfrm>
              <a:off x="10495723" y="6436079"/>
              <a:ext cx="1530626" cy="276999"/>
            </a:xfrm>
            <a:prstGeom prst="rect">
              <a:avLst/>
            </a:prstGeom>
            <a:noFill/>
            <a:ln w="38100">
              <a:solidFill>
                <a:srgbClr val="77BA44"/>
              </a:solidFill>
            </a:ln>
          </p:spPr>
          <p:txBody>
            <a:bodyPr wrap="square" lIns="0" tIns="0" rIns="0" bIns="0" rtlCol="0" anchor="ctr" anchorCtr="0">
              <a:spAutoFit/>
            </a:bodyPr>
            <a:lstStyle/>
            <a:p>
              <a:pPr algn="ctr"/>
              <a:r>
                <a:rPr lang="en-US" b="1">
                  <a:solidFill>
                    <a:srgbClr val="77BA44"/>
                  </a:solidFill>
                  <a:latin typeface="Myriad Pro" panose="020B0503030403020204" pitchFamily="34" charset="0"/>
                </a:rPr>
                <a:t>200</a:t>
              </a:r>
            </a:p>
          </p:txBody>
        </p:sp>
      </p:grpSp>
    </p:spTree>
    <p:extLst>
      <p:ext uri="{BB962C8B-B14F-4D97-AF65-F5344CB8AC3E}">
        <p14:creationId xmlns:p14="http://schemas.microsoft.com/office/powerpoint/2010/main" val="1744108735"/>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5050F3-EBB7-A64B-BD9D-7DA2AAF77627}"/>
              </a:ext>
            </a:extLst>
          </p:cNvPr>
          <p:cNvSpPr>
            <a:spLocks noGrp="1"/>
          </p:cNvSpPr>
          <p:nvPr>
            <p:ph type="title"/>
          </p:nvPr>
        </p:nvSpPr>
        <p:spPr>
          <a:xfrm>
            <a:off x="838200" y="610452"/>
            <a:ext cx="10515600" cy="1325563"/>
          </a:xfrm>
        </p:spPr>
        <p:txBody>
          <a:bodyPr/>
          <a:lstStyle/>
          <a:p>
            <a:r>
              <a:rPr lang="en-US" altLang="en-US"/>
              <a:t>The American with Disabilities Act (ADA)</a:t>
            </a:r>
            <a:endParaRPr lang="en-US"/>
          </a:p>
        </p:txBody>
      </p:sp>
      <p:grpSp>
        <p:nvGrpSpPr>
          <p:cNvPr id="4" name="Group 3">
            <a:extLst>
              <a:ext uri="{FF2B5EF4-FFF2-40B4-BE49-F238E27FC236}">
                <a16:creationId xmlns:a16="http://schemas.microsoft.com/office/drawing/2014/main" id="{29FA1321-3905-9D42-ACD2-292FC62FB297}"/>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1FA9ABB2-8B85-0742-BAD0-9187757C5C7E}"/>
                </a:ext>
              </a:extLst>
            </p:cNvPr>
            <p:cNvSpPr/>
            <p:nvPr/>
          </p:nvSpPr>
          <p:spPr>
            <a:xfrm>
              <a:off x="139148" y="139148"/>
              <a:ext cx="11887200" cy="6579704"/>
            </a:xfrm>
            <a:prstGeom prst="rect">
              <a:avLst/>
            </a:prstGeom>
            <a:noFill/>
            <a:ln w="38100">
              <a:solidFill>
                <a:srgbClr val="77B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BA44"/>
                </a:solidFill>
              </a:endParaRPr>
            </a:p>
          </p:txBody>
        </p:sp>
        <p:sp>
          <p:nvSpPr>
            <p:cNvPr id="6" name="TextBox 5">
              <a:extLst>
                <a:ext uri="{FF2B5EF4-FFF2-40B4-BE49-F238E27FC236}">
                  <a16:creationId xmlns:a16="http://schemas.microsoft.com/office/drawing/2014/main" id="{F44FB80C-CCD0-9D44-9F43-43DAD53B4701}"/>
                </a:ext>
              </a:extLst>
            </p:cNvPr>
            <p:cNvSpPr txBox="1"/>
            <p:nvPr/>
          </p:nvSpPr>
          <p:spPr>
            <a:xfrm>
              <a:off x="10495723" y="6436079"/>
              <a:ext cx="1530626" cy="276999"/>
            </a:xfrm>
            <a:prstGeom prst="rect">
              <a:avLst/>
            </a:prstGeom>
            <a:noFill/>
            <a:ln w="38100">
              <a:solidFill>
                <a:srgbClr val="77BA44"/>
              </a:solidFill>
            </a:ln>
          </p:spPr>
          <p:txBody>
            <a:bodyPr wrap="square" lIns="0" tIns="0" rIns="0" bIns="0" rtlCol="0" anchor="ctr" anchorCtr="0">
              <a:spAutoFit/>
            </a:bodyPr>
            <a:lstStyle/>
            <a:p>
              <a:pPr algn="ctr"/>
              <a:r>
                <a:rPr lang="en-US" b="1">
                  <a:solidFill>
                    <a:srgbClr val="77BA44"/>
                  </a:solidFill>
                  <a:latin typeface="Myriad Pro" panose="020B0503030403020204" pitchFamily="34" charset="0"/>
                </a:rPr>
                <a:t>200</a:t>
              </a:r>
            </a:p>
          </p:txBody>
        </p:sp>
      </p:grpSp>
    </p:spTree>
    <p:extLst>
      <p:ext uri="{BB962C8B-B14F-4D97-AF65-F5344CB8AC3E}">
        <p14:creationId xmlns:p14="http://schemas.microsoft.com/office/powerpoint/2010/main" val="2364225904"/>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357-036B-574C-AD00-C9E21EA6FA24}"/>
              </a:ext>
            </a:extLst>
          </p:cNvPr>
          <p:cNvSpPr>
            <a:spLocks noGrp="1"/>
          </p:cNvSpPr>
          <p:nvPr>
            <p:ph type="title"/>
          </p:nvPr>
        </p:nvSpPr>
        <p:spPr>
          <a:xfrm>
            <a:off x="838200" y="365125"/>
            <a:ext cx="10515600" cy="1760855"/>
          </a:xfrm>
        </p:spPr>
        <p:txBody>
          <a:bodyPr>
            <a:normAutofit fontScale="90000"/>
          </a:bodyPr>
          <a:lstStyle/>
          <a:p>
            <a:pPr>
              <a:defRPr/>
            </a:pPr>
            <a:r>
              <a:rPr lang="en-US" altLang="en-US"/>
              <a:t>Name at least four things a service dog could help a disabled person with and name the disability they are supporting?</a:t>
            </a:r>
          </a:p>
        </p:txBody>
      </p:sp>
      <p:grpSp>
        <p:nvGrpSpPr>
          <p:cNvPr id="3" name="Group 2">
            <a:extLst>
              <a:ext uri="{FF2B5EF4-FFF2-40B4-BE49-F238E27FC236}">
                <a16:creationId xmlns:a16="http://schemas.microsoft.com/office/drawing/2014/main" id="{3416B32F-88FF-0144-B244-8C7771C0BEE0}"/>
              </a:ext>
            </a:extLst>
          </p:cNvPr>
          <p:cNvGrpSpPr/>
          <p:nvPr/>
        </p:nvGrpSpPr>
        <p:grpSpPr>
          <a:xfrm>
            <a:off x="139148" y="139148"/>
            <a:ext cx="11887201" cy="6579704"/>
            <a:chOff x="139148" y="139148"/>
            <a:chExt cx="11887201" cy="6579704"/>
          </a:xfrm>
        </p:grpSpPr>
        <p:sp>
          <p:nvSpPr>
            <p:cNvPr id="4" name="Rectangle 3">
              <a:extLst>
                <a:ext uri="{FF2B5EF4-FFF2-40B4-BE49-F238E27FC236}">
                  <a16:creationId xmlns:a16="http://schemas.microsoft.com/office/drawing/2014/main" id="{0AAFBD5E-5AAE-9E40-8927-E7E8C0DC26D4}"/>
                </a:ext>
              </a:extLst>
            </p:cNvPr>
            <p:cNvSpPr/>
            <p:nvPr/>
          </p:nvSpPr>
          <p:spPr>
            <a:xfrm>
              <a:off x="139148" y="139148"/>
              <a:ext cx="11887200" cy="6579704"/>
            </a:xfrm>
            <a:prstGeom prst="rect">
              <a:avLst/>
            </a:prstGeom>
            <a:noFill/>
            <a:ln w="38100">
              <a:solidFill>
                <a:srgbClr val="77B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BA44"/>
                </a:solidFill>
              </a:endParaRPr>
            </a:p>
          </p:txBody>
        </p:sp>
        <p:sp>
          <p:nvSpPr>
            <p:cNvPr id="5" name="TextBox 4">
              <a:extLst>
                <a:ext uri="{FF2B5EF4-FFF2-40B4-BE49-F238E27FC236}">
                  <a16:creationId xmlns:a16="http://schemas.microsoft.com/office/drawing/2014/main" id="{1ACBCF02-CE27-5942-A4A9-500DB170D2F9}"/>
                </a:ext>
              </a:extLst>
            </p:cNvPr>
            <p:cNvSpPr txBox="1"/>
            <p:nvPr/>
          </p:nvSpPr>
          <p:spPr>
            <a:xfrm>
              <a:off x="10495723" y="6436079"/>
              <a:ext cx="1530626" cy="276999"/>
            </a:xfrm>
            <a:prstGeom prst="rect">
              <a:avLst/>
            </a:prstGeom>
            <a:noFill/>
            <a:ln w="38100">
              <a:solidFill>
                <a:srgbClr val="77BA44"/>
              </a:solidFill>
            </a:ln>
          </p:spPr>
          <p:txBody>
            <a:bodyPr wrap="square" lIns="0" tIns="0" rIns="0" bIns="0" rtlCol="0" anchor="ctr" anchorCtr="0">
              <a:spAutoFit/>
            </a:bodyPr>
            <a:lstStyle/>
            <a:p>
              <a:pPr algn="ctr"/>
              <a:r>
                <a:rPr lang="en-US" b="1">
                  <a:solidFill>
                    <a:srgbClr val="77BA44"/>
                  </a:solidFill>
                  <a:latin typeface="Myriad Pro" panose="020B0503030403020204" pitchFamily="34" charset="0"/>
                </a:rPr>
                <a:t>300</a:t>
              </a:r>
            </a:p>
          </p:txBody>
        </p:sp>
      </p:grpSp>
    </p:spTree>
    <p:extLst>
      <p:ext uri="{BB962C8B-B14F-4D97-AF65-F5344CB8AC3E}">
        <p14:creationId xmlns:p14="http://schemas.microsoft.com/office/powerpoint/2010/main" val="3803219916"/>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C5C3E7B-ED62-264A-8E47-B9C41E37B902}"/>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D197B41F-8D63-5842-96A5-6D08542F8550}"/>
                </a:ext>
              </a:extLst>
            </p:cNvPr>
            <p:cNvSpPr/>
            <p:nvPr/>
          </p:nvSpPr>
          <p:spPr>
            <a:xfrm>
              <a:off x="139148" y="139148"/>
              <a:ext cx="11887200" cy="6579704"/>
            </a:xfrm>
            <a:prstGeom prst="rect">
              <a:avLst/>
            </a:prstGeom>
            <a:noFill/>
            <a:ln w="38100">
              <a:solidFill>
                <a:srgbClr val="77B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BA44"/>
                </a:solidFill>
              </a:endParaRPr>
            </a:p>
          </p:txBody>
        </p:sp>
        <p:sp>
          <p:nvSpPr>
            <p:cNvPr id="6" name="TextBox 5">
              <a:extLst>
                <a:ext uri="{FF2B5EF4-FFF2-40B4-BE49-F238E27FC236}">
                  <a16:creationId xmlns:a16="http://schemas.microsoft.com/office/drawing/2014/main" id="{E2DB28B9-3CFC-FD4E-B3F5-F1F405BA0240}"/>
                </a:ext>
              </a:extLst>
            </p:cNvPr>
            <p:cNvSpPr txBox="1"/>
            <p:nvPr/>
          </p:nvSpPr>
          <p:spPr>
            <a:xfrm>
              <a:off x="10495723" y="6436079"/>
              <a:ext cx="1530626" cy="276999"/>
            </a:xfrm>
            <a:prstGeom prst="rect">
              <a:avLst/>
            </a:prstGeom>
            <a:noFill/>
            <a:ln w="38100">
              <a:solidFill>
                <a:srgbClr val="77BA44"/>
              </a:solidFill>
            </a:ln>
          </p:spPr>
          <p:txBody>
            <a:bodyPr wrap="square" lIns="0" tIns="0" rIns="0" bIns="0" rtlCol="0" anchor="ctr" anchorCtr="0">
              <a:spAutoFit/>
            </a:bodyPr>
            <a:lstStyle/>
            <a:p>
              <a:pPr algn="ctr"/>
              <a:r>
                <a:rPr lang="en-US" b="1">
                  <a:solidFill>
                    <a:srgbClr val="77BA44"/>
                  </a:solidFill>
                  <a:latin typeface="Myriad Pro" panose="020B0503030403020204" pitchFamily="34" charset="0"/>
                </a:rPr>
                <a:t>300</a:t>
              </a:r>
            </a:p>
          </p:txBody>
        </p:sp>
      </p:grpSp>
      <p:sp>
        <p:nvSpPr>
          <p:cNvPr id="8" name="Rectangle 7">
            <a:extLst>
              <a:ext uri="{FF2B5EF4-FFF2-40B4-BE49-F238E27FC236}">
                <a16:creationId xmlns:a16="http://schemas.microsoft.com/office/drawing/2014/main" id="{04FA1116-B975-AF43-9D76-9246D60E38BF}"/>
              </a:ext>
            </a:extLst>
          </p:cNvPr>
          <p:cNvSpPr/>
          <p:nvPr/>
        </p:nvSpPr>
        <p:spPr>
          <a:xfrm>
            <a:off x="1687550" y="1518332"/>
            <a:ext cx="9915052" cy="2554545"/>
          </a:xfrm>
          <a:prstGeom prst="rect">
            <a:avLst/>
          </a:prstGeom>
        </p:spPr>
        <p:txBody>
          <a:bodyPr wrap="square">
            <a:spAutoFit/>
          </a:bodyPr>
          <a:lstStyle/>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Navigating the world (sight-impaired)</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Alerting to a sound or presence (hearing-impaired)</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Pulling a wheelchair (paraplegic)</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Assisting a person during a seizure (seizure disorder)</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Gaining attention/distracting (PTSD)</a:t>
            </a:r>
          </a:p>
        </p:txBody>
      </p:sp>
    </p:spTree>
    <p:extLst>
      <p:ext uri="{BB962C8B-B14F-4D97-AF65-F5344CB8AC3E}">
        <p14:creationId xmlns:p14="http://schemas.microsoft.com/office/powerpoint/2010/main" val="476635782"/>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357-036B-574C-AD00-C9E21EA6FA24}"/>
              </a:ext>
            </a:extLst>
          </p:cNvPr>
          <p:cNvSpPr>
            <a:spLocks noGrp="1"/>
          </p:cNvSpPr>
          <p:nvPr>
            <p:ph type="title"/>
          </p:nvPr>
        </p:nvSpPr>
        <p:spPr>
          <a:xfrm>
            <a:off x="838200" y="365125"/>
            <a:ext cx="10515600" cy="2511890"/>
          </a:xfrm>
        </p:spPr>
        <p:txBody>
          <a:bodyPr>
            <a:normAutofit fontScale="90000"/>
          </a:bodyPr>
          <a:lstStyle/>
          <a:p>
            <a:pPr>
              <a:defRPr/>
            </a:pPr>
            <a:r>
              <a:rPr lang="en-US" altLang="en-US"/>
              <a:t>You are a specially trained service dog that can sniff out things like peanuts, soy, tree nuts, air particles, etc. What kind of disability are you specially trained to support for humans?</a:t>
            </a:r>
          </a:p>
        </p:txBody>
      </p:sp>
      <p:grpSp>
        <p:nvGrpSpPr>
          <p:cNvPr id="3" name="Group 2">
            <a:extLst>
              <a:ext uri="{FF2B5EF4-FFF2-40B4-BE49-F238E27FC236}">
                <a16:creationId xmlns:a16="http://schemas.microsoft.com/office/drawing/2014/main" id="{A5455096-DA02-7C47-8639-9A8D8A9D3681}"/>
              </a:ext>
            </a:extLst>
          </p:cNvPr>
          <p:cNvGrpSpPr/>
          <p:nvPr/>
        </p:nvGrpSpPr>
        <p:grpSpPr>
          <a:xfrm>
            <a:off x="139148" y="139148"/>
            <a:ext cx="11887201" cy="6579704"/>
            <a:chOff x="139148" y="139148"/>
            <a:chExt cx="11887201" cy="6579704"/>
          </a:xfrm>
        </p:grpSpPr>
        <p:sp>
          <p:nvSpPr>
            <p:cNvPr id="4" name="Rectangle 3">
              <a:extLst>
                <a:ext uri="{FF2B5EF4-FFF2-40B4-BE49-F238E27FC236}">
                  <a16:creationId xmlns:a16="http://schemas.microsoft.com/office/drawing/2014/main" id="{AA67F0E1-7107-4543-B112-F28B100FAB0C}"/>
                </a:ext>
              </a:extLst>
            </p:cNvPr>
            <p:cNvSpPr/>
            <p:nvPr/>
          </p:nvSpPr>
          <p:spPr>
            <a:xfrm>
              <a:off x="139148" y="139148"/>
              <a:ext cx="11887200" cy="6579704"/>
            </a:xfrm>
            <a:prstGeom prst="rect">
              <a:avLst/>
            </a:prstGeom>
            <a:noFill/>
            <a:ln w="38100">
              <a:solidFill>
                <a:srgbClr val="77B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BA44"/>
                </a:solidFill>
              </a:endParaRPr>
            </a:p>
          </p:txBody>
        </p:sp>
        <p:sp>
          <p:nvSpPr>
            <p:cNvPr id="5" name="TextBox 4">
              <a:extLst>
                <a:ext uri="{FF2B5EF4-FFF2-40B4-BE49-F238E27FC236}">
                  <a16:creationId xmlns:a16="http://schemas.microsoft.com/office/drawing/2014/main" id="{BFFCB356-F93D-D943-B22A-2F730569EF1E}"/>
                </a:ext>
              </a:extLst>
            </p:cNvPr>
            <p:cNvSpPr txBox="1"/>
            <p:nvPr/>
          </p:nvSpPr>
          <p:spPr>
            <a:xfrm>
              <a:off x="10495723" y="6436079"/>
              <a:ext cx="1530626" cy="276999"/>
            </a:xfrm>
            <a:prstGeom prst="rect">
              <a:avLst/>
            </a:prstGeom>
            <a:noFill/>
            <a:ln w="38100">
              <a:solidFill>
                <a:srgbClr val="77BA44"/>
              </a:solidFill>
            </a:ln>
          </p:spPr>
          <p:txBody>
            <a:bodyPr wrap="square" lIns="0" tIns="0" rIns="0" bIns="0" rtlCol="0" anchor="ctr" anchorCtr="0">
              <a:spAutoFit/>
            </a:bodyPr>
            <a:lstStyle/>
            <a:p>
              <a:pPr algn="ctr"/>
              <a:r>
                <a:rPr lang="en-US" b="1">
                  <a:solidFill>
                    <a:srgbClr val="77BA44"/>
                  </a:solidFill>
                  <a:latin typeface="Myriad Pro" panose="020B0503030403020204" pitchFamily="34" charset="0"/>
                </a:rPr>
                <a:t>400</a:t>
              </a:r>
            </a:p>
          </p:txBody>
        </p:sp>
      </p:grpSp>
    </p:spTree>
    <p:extLst>
      <p:ext uri="{BB962C8B-B14F-4D97-AF65-F5344CB8AC3E}">
        <p14:creationId xmlns:p14="http://schemas.microsoft.com/office/powerpoint/2010/main" val="1456592842"/>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5050F3-EBB7-A64B-BD9D-7DA2AAF77627}"/>
              </a:ext>
            </a:extLst>
          </p:cNvPr>
          <p:cNvSpPr>
            <a:spLocks noGrp="1"/>
          </p:cNvSpPr>
          <p:nvPr>
            <p:ph type="title"/>
          </p:nvPr>
        </p:nvSpPr>
        <p:spPr/>
        <p:txBody>
          <a:bodyPr/>
          <a:lstStyle/>
          <a:p>
            <a:pPr marL="742950" indent="-742950">
              <a:buFont typeface="+mj-lt"/>
              <a:buAutoNum type="alphaLcParenR"/>
            </a:pPr>
            <a:r>
              <a:rPr lang="en-US">
                <a:solidFill>
                  <a:srgbClr val="666666"/>
                </a:solidFill>
              </a:rPr>
              <a:t>15,000-50,000</a:t>
            </a:r>
          </a:p>
        </p:txBody>
      </p:sp>
      <p:grpSp>
        <p:nvGrpSpPr>
          <p:cNvPr id="4" name="Group 3">
            <a:extLst>
              <a:ext uri="{FF2B5EF4-FFF2-40B4-BE49-F238E27FC236}">
                <a16:creationId xmlns:a16="http://schemas.microsoft.com/office/drawing/2014/main" id="{D2EA779D-96DC-8F4E-802D-90C2AC8DF2E5}"/>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F6E7E5E2-CCFA-004D-863D-64786EE6951A}"/>
                </a:ext>
              </a:extLst>
            </p:cNvPr>
            <p:cNvSpPr/>
            <p:nvPr/>
          </p:nvSpPr>
          <p:spPr>
            <a:xfrm>
              <a:off x="139148" y="139148"/>
              <a:ext cx="11887200" cy="6579704"/>
            </a:xfrm>
            <a:prstGeom prst="rect">
              <a:avLst/>
            </a:prstGeom>
            <a:noFill/>
            <a:ln w="38100">
              <a:solidFill>
                <a:srgbClr val="3895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ED6243-8A00-A341-849F-AC059B4D37AE}"/>
                </a:ext>
              </a:extLst>
            </p:cNvPr>
            <p:cNvSpPr txBox="1"/>
            <p:nvPr/>
          </p:nvSpPr>
          <p:spPr>
            <a:xfrm>
              <a:off x="10495723" y="6436079"/>
              <a:ext cx="1530626" cy="276999"/>
            </a:xfrm>
            <a:prstGeom prst="rect">
              <a:avLst/>
            </a:prstGeom>
            <a:noFill/>
            <a:ln w="38100">
              <a:solidFill>
                <a:srgbClr val="3895C6"/>
              </a:solidFill>
            </a:ln>
          </p:spPr>
          <p:txBody>
            <a:bodyPr wrap="square" lIns="0" tIns="0" rIns="0" bIns="0" rtlCol="0" anchor="ctr" anchorCtr="0">
              <a:spAutoFit/>
            </a:bodyPr>
            <a:lstStyle/>
            <a:p>
              <a:pPr algn="ctr"/>
              <a:r>
                <a:rPr lang="en-US" b="1">
                  <a:solidFill>
                    <a:srgbClr val="3895C6"/>
                  </a:solidFill>
                  <a:latin typeface="Myriad Pro" panose="020B0503030403020204" pitchFamily="34" charset="0"/>
                </a:rPr>
                <a:t>100</a:t>
              </a:r>
            </a:p>
          </p:txBody>
        </p:sp>
      </p:grpSp>
    </p:spTree>
    <p:extLst>
      <p:ext uri="{BB962C8B-B14F-4D97-AF65-F5344CB8AC3E}">
        <p14:creationId xmlns:p14="http://schemas.microsoft.com/office/powerpoint/2010/main" val="1210395949"/>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5050F3-EBB7-A64B-BD9D-7DA2AAF77627}"/>
              </a:ext>
            </a:extLst>
          </p:cNvPr>
          <p:cNvSpPr>
            <a:spLocks noGrp="1"/>
          </p:cNvSpPr>
          <p:nvPr>
            <p:ph type="title"/>
          </p:nvPr>
        </p:nvSpPr>
        <p:spPr>
          <a:xfrm>
            <a:off x="838200" y="365125"/>
            <a:ext cx="10515600" cy="1737995"/>
          </a:xfrm>
        </p:spPr>
        <p:txBody>
          <a:bodyPr>
            <a:normAutofit/>
          </a:bodyPr>
          <a:lstStyle/>
          <a:p>
            <a:pPr>
              <a:defRPr/>
            </a:pPr>
            <a:r>
              <a:rPr lang="en-US" altLang="en-US"/>
              <a:t>Allergies / Allergens</a:t>
            </a:r>
          </a:p>
        </p:txBody>
      </p:sp>
      <p:grpSp>
        <p:nvGrpSpPr>
          <p:cNvPr id="4" name="Group 3">
            <a:extLst>
              <a:ext uri="{FF2B5EF4-FFF2-40B4-BE49-F238E27FC236}">
                <a16:creationId xmlns:a16="http://schemas.microsoft.com/office/drawing/2014/main" id="{E9AE329D-68E5-764F-A05C-340A0A8F7B27}"/>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5FC93290-D50C-8B43-BD5B-78DB750B12F3}"/>
                </a:ext>
              </a:extLst>
            </p:cNvPr>
            <p:cNvSpPr/>
            <p:nvPr/>
          </p:nvSpPr>
          <p:spPr>
            <a:xfrm>
              <a:off x="139148" y="139148"/>
              <a:ext cx="11887200" cy="6579704"/>
            </a:xfrm>
            <a:prstGeom prst="rect">
              <a:avLst/>
            </a:prstGeom>
            <a:noFill/>
            <a:ln w="38100">
              <a:solidFill>
                <a:srgbClr val="77B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BA44"/>
                </a:solidFill>
              </a:endParaRPr>
            </a:p>
          </p:txBody>
        </p:sp>
        <p:sp>
          <p:nvSpPr>
            <p:cNvPr id="6" name="TextBox 5">
              <a:extLst>
                <a:ext uri="{FF2B5EF4-FFF2-40B4-BE49-F238E27FC236}">
                  <a16:creationId xmlns:a16="http://schemas.microsoft.com/office/drawing/2014/main" id="{ED4BDB01-8A1A-AB44-BB08-541F38C384FC}"/>
                </a:ext>
              </a:extLst>
            </p:cNvPr>
            <p:cNvSpPr txBox="1"/>
            <p:nvPr/>
          </p:nvSpPr>
          <p:spPr>
            <a:xfrm>
              <a:off x="10495723" y="6436079"/>
              <a:ext cx="1530626" cy="276999"/>
            </a:xfrm>
            <a:prstGeom prst="rect">
              <a:avLst/>
            </a:prstGeom>
            <a:noFill/>
            <a:ln w="38100">
              <a:solidFill>
                <a:srgbClr val="77BA44"/>
              </a:solidFill>
            </a:ln>
          </p:spPr>
          <p:txBody>
            <a:bodyPr wrap="square" lIns="0" tIns="0" rIns="0" bIns="0" rtlCol="0" anchor="ctr" anchorCtr="0">
              <a:spAutoFit/>
            </a:bodyPr>
            <a:lstStyle/>
            <a:p>
              <a:pPr algn="ctr"/>
              <a:r>
                <a:rPr lang="en-US" b="1">
                  <a:solidFill>
                    <a:srgbClr val="77BA44"/>
                  </a:solidFill>
                  <a:latin typeface="Myriad Pro" panose="020B0503030403020204" pitchFamily="34" charset="0"/>
                </a:rPr>
                <a:t>400</a:t>
              </a:r>
            </a:p>
          </p:txBody>
        </p:sp>
      </p:grpSp>
    </p:spTree>
    <p:extLst>
      <p:ext uri="{BB962C8B-B14F-4D97-AF65-F5344CB8AC3E}">
        <p14:creationId xmlns:p14="http://schemas.microsoft.com/office/powerpoint/2010/main" val="720547423"/>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357-036B-574C-AD00-C9E21EA6FA24}"/>
              </a:ext>
            </a:extLst>
          </p:cNvPr>
          <p:cNvSpPr>
            <a:spLocks noGrp="1"/>
          </p:cNvSpPr>
          <p:nvPr>
            <p:ph type="title"/>
          </p:nvPr>
        </p:nvSpPr>
        <p:spPr>
          <a:xfrm>
            <a:off x="468351" y="365125"/>
            <a:ext cx="11128917" cy="3470895"/>
          </a:xfrm>
        </p:spPr>
        <p:txBody>
          <a:bodyPr>
            <a:normAutofit fontScale="90000"/>
          </a:bodyPr>
          <a:lstStyle/>
          <a:p>
            <a:pPr>
              <a:defRPr/>
            </a:pPr>
            <a:r>
              <a:rPr lang="en-US" altLang="en-US"/>
              <a:t>You are a specially trained service dog that has been assigned to help a veteran who has come back from a war-torn part of the world, and is having difficulty re-engaging with life. What might they be suffering from that you can help with?</a:t>
            </a:r>
          </a:p>
        </p:txBody>
      </p:sp>
      <p:grpSp>
        <p:nvGrpSpPr>
          <p:cNvPr id="3" name="Group 2">
            <a:extLst>
              <a:ext uri="{FF2B5EF4-FFF2-40B4-BE49-F238E27FC236}">
                <a16:creationId xmlns:a16="http://schemas.microsoft.com/office/drawing/2014/main" id="{2D612833-4847-4D48-8D7A-FDA7FA7A57C1}"/>
              </a:ext>
            </a:extLst>
          </p:cNvPr>
          <p:cNvGrpSpPr/>
          <p:nvPr/>
        </p:nvGrpSpPr>
        <p:grpSpPr>
          <a:xfrm>
            <a:off x="139148" y="139148"/>
            <a:ext cx="11887201" cy="6579704"/>
            <a:chOff x="139148" y="139148"/>
            <a:chExt cx="11887201" cy="6579704"/>
          </a:xfrm>
        </p:grpSpPr>
        <p:sp>
          <p:nvSpPr>
            <p:cNvPr id="4" name="Rectangle 3">
              <a:extLst>
                <a:ext uri="{FF2B5EF4-FFF2-40B4-BE49-F238E27FC236}">
                  <a16:creationId xmlns:a16="http://schemas.microsoft.com/office/drawing/2014/main" id="{7C099ACF-14CB-1840-9273-7B8D391A3718}"/>
                </a:ext>
              </a:extLst>
            </p:cNvPr>
            <p:cNvSpPr/>
            <p:nvPr/>
          </p:nvSpPr>
          <p:spPr>
            <a:xfrm>
              <a:off x="139148" y="139148"/>
              <a:ext cx="11887200" cy="6579704"/>
            </a:xfrm>
            <a:prstGeom prst="rect">
              <a:avLst/>
            </a:prstGeom>
            <a:noFill/>
            <a:ln w="38100">
              <a:solidFill>
                <a:srgbClr val="77B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BA44"/>
                </a:solidFill>
              </a:endParaRPr>
            </a:p>
          </p:txBody>
        </p:sp>
        <p:sp>
          <p:nvSpPr>
            <p:cNvPr id="5" name="TextBox 4">
              <a:extLst>
                <a:ext uri="{FF2B5EF4-FFF2-40B4-BE49-F238E27FC236}">
                  <a16:creationId xmlns:a16="http://schemas.microsoft.com/office/drawing/2014/main" id="{F2AFE2B8-23D5-894A-87FE-6842E8D7707A}"/>
                </a:ext>
              </a:extLst>
            </p:cNvPr>
            <p:cNvSpPr txBox="1"/>
            <p:nvPr/>
          </p:nvSpPr>
          <p:spPr>
            <a:xfrm>
              <a:off x="10495723" y="6436079"/>
              <a:ext cx="1530626" cy="276999"/>
            </a:xfrm>
            <a:prstGeom prst="rect">
              <a:avLst/>
            </a:prstGeom>
            <a:noFill/>
            <a:ln w="38100">
              <a:solidFill>
                <a:srgbClr val="77BA44"/>
              </a:solidFill>
            </a:ln>
          </p:spPr>
          <p:txBody>
            <a:bodyPr wrap="square" lIns="0" tIns="0" rIns="0" bIns="0" rtlCol="0" anchor="ctr" anchorCtr="0">
              <a:spAutoFit/>
            </a:bodyPr>
            <a:lstStyle/>
            <a:p>
              <a:pPr algn="ctr"/>
              <a:r>
                <a:rPr lang="en-US" b="1">
                  <a:solidFill>
                    <a:srgbClr val="77BA44"/>
                  </a:solidFill>
                  <a:latin typeface="Myriad Pro" panose="020B0503030403020204" pitchFamily="34" charset="0"/>
                </a:rPr>
                <a:t>500</a:t>
              </a:r>
            </a:p>
          </p:txBody>
        </p:sp>
      </p:grpSp>
    </p:spTree>
    <p:extLst>
      <p:ext uri="{BB962C8B-B14F-4D97-AF65-F5344CB8AC3E}">
        <p14:creationId xmlns:p14="http://schemas.microsoft.com/office/powerpoint/2010/main" val="3367637817"/>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5050F3-EBB7-A64B-BD9D-7DA2AAF77627}"/>
              </a:ext>
            </a:extLst>
          </p:cNvPr>
          <p:cNvSpPr>
            <a:spLocks noGrp="1"/>
          </p:cNvSpPr>
          <p:nvPr>
            <p:ph type="title"/>
          </p:nvPr>
        </p:nvSpPr>
        <p:spPr>
          <a:xfrm>
            <a:off x="824948" y="632754"/>
            <a:ext cx="10515600" cy="1325563"/>
          </a:xfrm>
        </p:spPr>
        <p:txBody>
          <a:bodyPr/>
          <a:lstStyle/>
          <a:p>
            <a:r>
              <a:rPr lang="en-US"/>
              <a:t>Post-Traumatic Stress Syndrome (PTSD)</a:t>
            </a:r>
          </a:p>
        </p:txBody>
      </p:sp>
      <p:grpSp>
        <p:nvGrpSpPr>
          <p:cNvPr id="4" name="Group 3">
            <a:extLst>
              <a:ext uri="{FF2B5EF4-FFF2-40B4-BE49-F238E27FC236}">
                <a16:creationId xmlns:a16="http://schemas.microsoft.com/office/drawing/2014/main" id="{137CEF2D-99E3-4347-8564-AC667B1D006F}"/>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1BF43B9F-D550-504F-9E01-F243A52DD496}"/>
                </a:ext>
              </a:extLst>
            </p:cNvPr>
            <p:cNvSpPr/>
            <p:nvPr/>
          </p:nvSpPr>
          <p:spPr>
            <a:xfrm>
              <a:off x="139148" y="139148"/>
              <a:ext cx="11887200" cy="6579704"/>
            </a:xfrm>
            <a:prstGeom prst="rect">
              <a:avLst/>
            </a:prstGeom>
            <a:noFill/>
            <a:ln w="38100">
              <a:solidFill>
                <a:srgbClr val="77B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BA44"/>
                </a:solidFill>
              </a:endParaRPr>
            </a:p>
          </p:txBody>
        </p:sp>
        <p:sp>
          <p:nvSpPr>
            <p:cNvPr id="6" name="TextBox 5">
              <a:extLst>
                <a:ext uri="{FF2B5EF4-FFF2-40B4-BE49-F238E27FC236}">
                  <a16:creationId xmlns:a16="http://schemas.microsoft.com/office/drawing/2014/main" id="{CC7D5E3F-3C93-9D4B-AA58-31ED7C41C003}"/>
                </a:ext>
              </a:extLst>
            </p:cNvPr>
            <p:cNvSpPr txBox="1"/>
            <p:nvPr/>
          </p:nvSpPr>
          <p:spPr>
            <a:xfrm>
              <a:off x="10495723" y="6436079"/>
              <a:ext cx="1530626" cy="276999"/>
            </a:xfrm>
            <a:prstGeom prst="rect">
              <a:avLst/>
            </a:prstGeom>
            <a:noFill/>
            <a:ln w="38100">
              <a:solidFill>
                <a:srgbClr val="77BA44"/>
              </a:solidFill>
            </a:ln>
          </p:spPr>
          <p:txBody>
            <a:bodyPr wrap="square" lIns="0" tIns="0" rIns="0" bIns="0" rtlCol="0" anchor="ctr" anchorCtr="0">
              <a:spAutoFit/>
            </a:bodyPr>
            <a:lstStyle/>
            <a:p>
              <a:pPr algn="ctr"/>
              <a:r>
                <a:rPr lang="en-US" b="1">
                  <a:solidFill>
                    <a:srgbClr val="77BA44"/>
                  </a:solidFill>
                  <a:latin typeface="Myriad Pro" panose="020B0503030403020204" pitchFamily="34" charset="0"/>
                </a:rPr>
                <a:t>500</a:t>
              </a:r>
            </a:p>
          </p:txBody>
        </p:sp>
      </p:grpSp>
    </p:spTree>
    <p:extLst>
      <p:ext uri="{BB962C8B-B14F-4D97-AF65-F5344CB8AC3E}">
        <p14:creationId xmlns:p14="http://schemas.microsoft.com/office/powerpoint/2010/main" val="3731397425"/>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357-036B-574C-AD00-C9E21EA6FA24}"/>
              </a:ext>
            </a:extLst>
          </p:cNvPr>
          <p:cNvSpPr>
            <a:spLocks noGrp="1"/>
          </p:cNvSpPr>
          <p:nvPr>
            <p:ph type="title"/>
          </p:nvPr>
        </p:nvSpPr>
        <p:spPr>
          <a:xfrm>
            <a:off x="838200" y="365125"/>
            <a:ext cx="10515600" cy="1619792"/>
          </a:xfrm>
        </p:spPr>
        <p:txBody>
          <a:bodyPr>
            <a:normAutofit/>
          </a:bodyPr>
          <a:lstStyle/>
          <a:p>
            <a:pPr>
              <a:defRPr/>
            </a:pPr>
            <a:r>
              <a:rPr lang="en-US" altLang="en-US"/>
              <a:t>Name at least three places you might see a therapy animal at work?</a:t>
            </a:r>
          </a:p>
        </p:txBody>
      </p:sp>
      <p:grpSp>
        <p:nvGrpSpPr>
          <p:cNvPr id="3" name="Group 2">
            <a:extLst>
              <a:ext uri="{FF2B5EF4-FFF2-40B4-BE49-F238E27FC236}">
                <a16:creationId xmlns:a16="http://schemas.microsoft.com/office/drawing/2014/main" id="{FEFB07E1-6E74-0143-A345-3652FAC3CD2C}"/>
              </a:ext>
            </a:extLst>
          </p:cNvPr>
          <p:cNvGrpSpPr/>
          <p:nvPr/>
        </p:nvGrpSpPr>
        <p:grpSpPr>
          <a:xfrm>
            <a:off x="139148" y="139148"/>
            <a:ext cx="11887201" cy="6579704"/>
            <a:chOff x="139148" y="139148"/>
            <a:chExt cx="11887201" cy="6579704"/>
          </a:xfrm>
        </p:grpSpPr>
        <p:sp>
          <p:nvSpPr>
            <p:cNvPr id="4" name="Rectangle 3">
              <a:extLst>
                <a:ext uri="{FF2B5EF4-FFF2-40B4-BE49-F238E27FC236}">
                  <a16:creationId xmlns:a16="http://schemas.microsoft.com/office/drawing/2014/main" id="{AB7B428B-3917-3F40-A9D4-759A4CF50A63}"/>
                </a:ext>
              </a:extLst>
            </p:cNvPr>
            <p:cNvSpPr/>
            <p:nvPr/>
          </p:nvSpPr>
          <p:spPr>
            <a:xfrm>
              <a:off x="139148" y="139148"/>
              <a:ext cx="11887200" cy="6579704"/>
            </a:xfrm>
            <a:prstGeom prst="rect">
              <a:avLst/>
            </a:prstGeom>
            <a:noFill/>
            <a:ln w="38100">
              <a:solidFill>
                <a:srgbClr val="3895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895C6"/>
                </a:solidFill>
              </a:endParaRPr>
            </a:p>
          </p:txBody>
        </p:sp>
        <p:sp>
          <p:nvSpPr>
            <p:cNvPr id="5" name="TextBox 4">
              <a:extLst>
                <a:ext uri="{FF2B5EF4-FFF2-40B4-BE49-F238E27FC236}">
                  <a16:creationId xmlns:a16="http://schemas.microsoft.com/office/drawing/2014/main" id="{3CC512C3-465C-AF43-ABF3-6FF8D90D2A38}"/>
                </a:ext>
              </a:extLst>
            </p:cNvPr>
            <p:cNvSpPr txBox="1"/>
            <p:nvPr/>
          </p:nvSpPr>
          <p:spPr>
            <a:xfrm>
              <a:off x="10495723" y="6436079"/>
              <a:ext cx="1530626" cy="276999"/>
            </a:xfrm>
            <a:prstGeom prst="rect">
              <a:avLst/>
            </a:prstGeom>
            <a:noFill/>
            <a:ln w="38100">
              <a:solidFill>
                <a:srgbClr val="3895C6"/>
              </a:solidFill>
            </a:ln>
          </p:spPr>
          <p:txBody>
            <a:bodyPr wrap="square" lIns="0" tIns="0" rIns="0" bIns="0" rtlCol="0" anchor="ctr" anchorCtr="0">
              <a:spAutoFit/>
            </a:bodyPr>
            <a:lstStyle/>
            <a:p>
              <a:pPr algn="ctr"/>
              <a:r>
                <a:rPr lang="en-US" b="1">
                  <a:solidFill>
                    <a:srgbClr val="3895C6"/>
                  </a:solidFill>
                  <a:latin typeface="Myriad Pro" panose="020B0503030403020204" pitchFamily="34" charset="0"/>
                </a:rPr>
                <a:t>100</a:t>
              </a:r>
            </a:p>
          </p:txBody>
        </p:sp>
      </p:grpSp>
    </p:spTree>
    <p:extLst>
      <p:ext uri="{BB962C8B-B14F-4D97-AF65-F5344CB8AC3E}">
        <p14:creationId xmlns:p14="http://schemas.microsoft.com/office/powerpoint/2010/main" val="3041934793"/>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AB917F62-ED86-164A-BB71-6495F2643C48}"/>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54A871D5-B10C-6346-9875-CE799520AC3C}"/>
                </a:ext>
              </a:extLst>
            </p:cNvPr>
            <p:cNvSpPr/>
            <p:nvPr/>
          </p:nvSpPr>
          <p:spPr>
            <a:xfrm>
              <a:off x="139148" y="139148"/>
              <a:ext cx="11887200" cy="6579704"/>
            </a:xfrm>
            <a:prstGeom prst="rect">
              <a:avLst/>
            </a:prstGeom>
            <a:noFill/>
            <a:ln w="38100">
              <a:solidFill>
                <a:srgbClr val="3895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895C6"/>
                </a:solidFill>
              </a:endParaRPr>
            </a:p>
          </p:txBody>
        </p:sp>
        <p:sp>
          <p:nvSpPr>
            <p:cNvPr id="6" name="TextBox 5">
              <a:extLst>
                <a:ext uri="{FF2B5EF4-FFF2-40B4-BE49-F238E27FC236}">
                  <a16:creationId xmlns:a16="http://schemas.microsoft.com/office/drawing/2014/main" id="{5FF2894E-FFD5-5D45-9D1C-CFFFE8C86615}"/>
                </a:ext>
              </a:extLst>
            </p:cNvPr>
            <p:cNvSpPr txBox="1"/>
            <p:nvPr/>
          </p:nvSpPr>
          <p:spPr>
            <a:xfrm>
              <a:off x="10495723" y="6436079"/>
              <a:ext cx="1530626" cy="276999"/>
            </a:xfrm>
            <a:prstGeom prst="rect">
              <a:avLst/>
            </a:prstGeom>
            <a:noFill/>
            <a:ln w="38100">
              <a:solidFill>
                <a:srgbClr val="3895C6"/>
              </a:solidFill>
            </a:ln>
          </p:spPr>
          <p:txBody>
            <a:bodyPr wrap="square" lIns="0" tIns="0" rIns="0" bIns="0" rtlCol="0" anchor="ctr" anchorCtr="0">
              <a:spAutoFit/>
            </a:bodyPr>
            <a:lstStyle/>
            <a:p>
              <a:pPr algn="ctr"/>
              <a:r>
                <a:rPr lang="en-US" b="1">
                  <a:solidFill>
                    <a:srgbClr val="3895C6"/>
                  </a:solidFill>
                  <a:latin typeface="Myriad Pro" panose="020B0503030403020204" pitchFamily="34" charset="0"/>
                </a:rPr>
                <a:t>100</a:t>
              </a:r>
            </a:p>
          </p:txBody>
        </p:sp>
      </p:grpSp>
      <p:sp>
        <p:nvSpPr>
          <p:cNvPr id="8" name="Rectangle 7">
            <a:extLst>
              <a:ext uri="{FF2B5EF4-FFF2-40B4-BE49-F238E27FC236}">
                <a16:creationId xmlns:a16="http://schemas.microsoft.com/office/drawing/2014/main" id="{5C5377E0-D9A7-614C-A6FD-03A6C52BFE57}"/>
              </a:ext>
            </a:extLst>
          </p:cNvPr>
          <p:cNvSpPr/>
          <p:nvPr/>
        </p:nvSpPr>
        <p:spPr>
          <a:xfrm>
            <a:off x="4118517" y="1262980"/>
            <a:ext cx="6096000" cy="3539430"/>
          </a:xfrm>
          <a:prstGeom prst="rect">
            <a:avLst/>
          </a:prstGeom>
        </p:spPr>
        <p:txBody>
          <a:bodyPr>
            <a:spAutoFit/>
          </a:bodyPr>
          <a:lstStyle/>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Hospital</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Retirement center</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Nursing home</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Long-term care center</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Rehabilitation center (PT/OT)</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Site of a natural disaster</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Airport</a:t>
            </a:r>
          </a:p>
        </p:txBody>
      </p:sp>
    </p:spTree>
    <p:extLst>
      <p:ext uri="{BB962C8B-B14F-4D97-AF65-F5344CB8AC3E}">
        <p14:creationId xmlns:p14="http://schemas.microsoft.com/office/powerpoint/2010/main" val="2449669641"/>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357-036B-574C-AD00-C9E21EA6FA24}"/>
              </a:ext>
            </a:extLst>
          </p:cNvPr>
          <p:cNvSpPr>
            <a:spLocks noGrp="1"/>
          </p:cNvSpPr>
          <p:nvPr>
            <p:ph type="title"/>
          </p:nvPr>
        </p:nvSpPr>
        <p:spPr>
          <a:xfrm>
            <a:off x="838200" y="365125"/>
            <a:ext cx="10515600" cy="1798212"/>
          </a:xfrm>
        </p:spPr>
        <p:txBody>
          <a:bodyPr>
            <a:normAutofit fontScale="90000"/>
          </a:bodyPr>
          <a:lstStyle/>
          <a:p>
            <a:pPr>
              <a:defRPr/>
            </a:pPr>
            <a:r>
              <a:rPr lang="en-US" altLang="en-US"/>
              <a:t>True or False: An emotional support animal is any animal that alleviates symptoms of a mental or emotional condition.</a:t>
            </a:r>
          </a:p>
        </p:txBody>
      </p:sp>
      <p:grpSp>
        <p:nvGrpSpPr>
          <p:cNvPr id="3" name="Group 2">
            <a:extLst>
              <a:ext uri="{FF2B5EF4-FFF2-40B4-BE49-F238E27FC236}">
                <a16:creationId xmlns:a16="http://schemas.microsoft.com/office/drawing/2014/main" id="{1CAB5148-2A01-1F42-810D-EECCC3D6F403}"/>
              </a:ext>
            </a:extLst>
          </p:cNvPr>
          <p:cNvGrpSpPr/>
          <p:nvPr/>
        </p:nvGrpSpPr>
        <p:grpSpPr>
          <a:xfrm>
            <a:off x="139148" y="139148"/>
            <a:ext cx="11887201" cy="6579704"/>
            <a:chOff x="139148" y="139148"/>
            <a:chExt cx="11887201" cy="6579704"/>
          </a:xfrm>
        </p:grpSpPr>
        <p:sp>
          <p:nvSpPr>
            <p:cNvPr id="4" name="Rectangle 3">
              <a:extLst>
                <a:ext uri="{FF2B5EF4-FFF2-40B4-BE49-F238E27FC236}">
                  <a16:creationId xmlns:a16="http://schemas.microsoft.com/office/drawing/2014/main" id="{7AFFAE7A-1F38-8A4A-86E2-D62F46DFCB35}"/>
                </a:ext>
              </a:extLst>
            </p:cNvPr>
            <p:cNvSpPr/>
            <p:nvPr/>
          </p:nvSpPr>
          <p:spPr>
            <a:xfrm>
              <a:off x="139148" y="139148"/>
              <a:ext cx="11887200" cy="6579704"/>
            </a:xfrm>
            <a:prstGeom prst="rect">
              <a:avLst/>
            </a:prstGeom>
            <a:noFill/>
            <a:ln w="38100">
              <a:solidFill>
                <a:srgbClr val="3895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895C6"/>
                </a:solidFill>
              </a:endParaRPr>
            </a:p>
          </p:txBody>
        </p:sp>
        <p:sp>
          <p:nvSpPr>
            <p:cNvPr id="5" name="TextBox 4">
              <a:extLst>
                <a:ext uri="{FF2B5EF4-FFF2-40B4-BE49-F238E27FC236}">
                  <a16:creationId xmlns:a16="http://schemas.microsoft.com/office/drawing/2014/main" id="{416F4499-98DB-8243-A6F5-42B3FF52AA23}"/>
                </a:ext>
              </a:extLst>
            </p:cNvPr>
            <p:cNvSpPr txBox="1"/>
            <p:nvPr/>
          </p:nvSpPr>
          <p:spPr>
            <a:xfrm>
              <a:off x="10495723" y="6436079"/>
              <a:ext cx="1530626" cy="276999"/>
            </a:xfrm>
            <a:prstGeom prst="rect">
              <a:avLst/>
            </a:prstGeom>
            <a:noFill/>
            <a:ln w="38100">
              <a:solidFill>
                <a:srgbClr val="3895C6"/>
              </a:solidFill>
            </a:ln>
          </p:spPr>
          <p:txBody>
            <a:bodyPr wrap="square" lIns="0" tIns="0" rIns="0" bIns="0" rtlCol="0" anchor="ctr" anchorCtr="0">
              <a:spAutoFit/>
            </a:bodyPr>
            <a:lstStyle/>
            <a:p>
              <a:pPr algn="ctr"/>
              <a:r>
                <a:rPr lang="en-US" b="1">
                  <a:solidFill>
                    <a:srgbClr val="3895C6"/>
                  </a:solidFill>
                  <a:latin typeface="Myriad Pro" panose="020B0503030403020204" pitchFamily="34" charset="0"/>
                </a:rPr>
                <a:t>200</a:t>
              </a:r>
            </a:p>
          </p:txBody>
        </p:sp>
      </p:grpSp>
    </p:spTree>
    <p:extLst>
      <p:ext uri="{BB962C8B-B14F-4D97-AF65-F5344CB8AC3E}">
        <p14:creationId xmlns:p14="http://schemas.microsoft.com/office/powerpoint/2010/main" val="1633604811"/>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5050F3-EBB7-A64B-BD9D-7DA2AAF77627}"/>
              </a:ext>
            </a:extLst>
          </p:cNvPr>
          <p:cNvSpPr>
            <a:spLocks noGrp="1"/>
          </p:cNvSpPr>
          <p:nvPr>
            <p:ph type="title"/>
          </p:nvPr>
        </p:nvSpPr>
        <p:spPr/>
        <p:txBody>
          <a:bodyPr/>
          <a:lstStyle/>
          <a:p>
            <a:r>
              <a:rPr lang="en-US"/>
              <a:t>True!</a:t>
            </a:r>
          </a:p>
        </p:txBody>
      </p:sp>
      <p:grpSp>
        <p:nvGrpSpPr>
          <p:cNvPr id="4" name="Group 3">
            <a:extLst>
              <a:ext uri="{FF2B5EF4-FFF2-40B4-BE49-F238E27FC236}">
                <a16:creationId xmlns:a16="http://schemas.microsoft.com/office/drawing/2014/main" id="{3AD24C91-6AA4-DE4A-8E03-22435ECAE1E7}"/>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4D265774-1D0B-2345-9B5E-DC411C12EECD}"/>
                </a:ext>
              </a:extLst>
            </p:cNvPr>
            <p:cNvSpPr/>
            <p:nvPr/>
          </p:nvSpPr>
          <p:spPr>
            <a:xfrm>
              <a:off x="139148" y="139148"/>
              <a:ext cx="11887200" cy="6579704"/>
            </a:xfrm>
            <a:prstGeom prst="rect">
              <a:avLst/>
            </a:prstGeom>
            <a:noFill/>
            <a:ln w="38100">
              <a:solidFill>
                <a:srgbClr val="3895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895C6"/>
                </a:solidFill>
              </a:endParaRPr>
            </a:p>
          </p:txBody>
        </p:sp>
        <p:sp>
          <p:nvSpPr>
            <p:cNvPr id="6" name="TextBox 5">
              <a:extLst>
                <a:ext uri="{FF2B5EF4-FFF2-40B4-BE49-F238E27FC236}">
                  <a16:creationId xmlns:a16="http://schemas.microsoft.com/office/drawing/2014/main" id="{5989A358-C8C7-8948-915C-B417F8B27D00}"/>
                </a:ext>
              </a:extLst>
            </p:cNvPr>
            <p:cNvSpPr txBox="1"/>
            <p:nvPr/>
          </p:nvSpPr>
          <p:spPr>
            <a:xfrm>
              <a:off x="10495723" y="6436079"/>
              <a:ext cx="1530626" cy="276999"/>
            </a:xfrm>
            <a:prstGeom prst="rect">
              <a:avLst/>
            </a:prstGeom>
            <a:noFill/>
            <a:ln w="38100">
              <a:solidFill>
                <a:srgbClr val="3895C6"/>
              </a:solidFill>
            </a:ln>
          </p:spPr>
          <p:txBody>
            <a:bodyPr wrap="square" lIns="0" tIns="0" rIns="0" bIns="0" rtlCol="0" anchor="ctr" anchorCtr="0">
              <a:spAutoFit/>
            </a:bodyPr>
            <a:lstStyle/>
            <a:p>
              <a:pPr algn="ctr"/>
              <a:r>
                <a:rPr lang="en-US" b="1">
                  <a:solidFill>
                    <a:srgbClr val="3895C6"/>
                  </a:solidFill>
                  <a:latin typeface="Myriad Pro" panose="020B0503030403020204" pitchFamily="34" charset="0"/>
                </a:rPr>
                <a:t>200</a:t>
              </a:r>
            </a:p>
          </p:txBody>
        </p:sp>
      </p:grpSp>
    </p:spTree>
    <p:extLst>
      <p:ext uri="{BB962C8B-B14F-4D97-AF65-F5344CB8AC3E}">
        <p14:creationId xmlns:p14="http://schemas.microsoft.com/office/powerpoint/2010/main" val="3031115747"/>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357-036B-574C-AD00-C9E21EA6FA24}"/>
              </a:ext>
            </a:extLst>
          </p:cNvPr>
          <p:cNvSpPr>
            <a:spLocks noGrp="1"/>
          </p:cNvSpPr>
          <p:nvPr>
            <p:ph type="title"/>
          </p:nvPr>
        </p:nvSpPr>
        <p:spPr/>
        <p:txBody>
          <a:bodyPr>
            <a:normAutofit fontScale="90000"/>
          </a:bodyPr>
          <a:lstStyle/>
          <a:p>
            <a:pPr>
              <a:defRPr/>
            </a:pPr>
            <a:r>
              <a:rPr lang="en-US" altLang="en-US"/>
              <a:t>List at least four human conditions with which an emotional support animal could assist?</a:t>
            </a:r>
          </a:p>
        </p:txBody>
      </p:sp>
      <p:grpSp>
        <p:nvGrpSpPr>
          <p:cNvPr id="3" name="Group 2">
            <a:extLst>
              <a:ext uri="{FF2B5EF4-FFF2-40B4-BE49-F238E27FC236}">
                <a16:creationId xmlns:a16="http://schemas.microsoft.com/office/drawing/2014/main" id="{B0D71893-668A-B540-A580-04EE0035E508}"/>
              </a:ext>
            </a:extLst>
          </p:cNvPr>
          <p:cNvGrpSpPr/>
          <p:nvPr/>
        </p:nvGrpSpPr>
        <p:grpSpPr>
          <a:xfrm>
            <a:off x="139148" y="139148"/>
            <a:ext cx="11887201" cy="6579704"/>
            <a:chOff x="139148" y="139148"/>
            <a:chExt cx="11887201" cy="6579704"/>
          </a:xfrm>
        </p:grpSpPr>
        <p:sp>
          <p:nvSpPr>
            <p:cNvPr id="4" name="Rectangle 3">
              <a:extLst>
                <a:ext uri="{FF2B5EF4-FFF2-40B4-BE49-F238E27FC236}">
                  <a16:creationId xmlns:a16="http://schemas.microsoft.com/office/drawing/2014/main" id="{3967279A-24EA-8C48-9C2F-8A4C5B960E67}"/>
                </a:ext>
              </a:extLst>
            </p:cNvPr>
            <p:cNvSpPr/>
            <p:nvPr/>
          </p:nvSpPr>
          <p:spPr>
            <a:xfrm>
              <a:off x="139148" y="139148"/>
              <a:ext cx="11887200" cy="6579704"/>
            </a:xfrm>
            <a:prstGeom prst="rect">
              <a:avLst/>
            </a:prstGeom>
            <a:noFill/>
            <a:ln w="38100">
              <a:solidFill>
                <a:srgbClr val="3895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895C6"/>
                </a:solidFill>
              </a:endParaRPr>
            </a:p>
          </p:txBody>
        </p:sp>
        <p:sp>
          <p:nvSpPr>
            <p:cNvPr id="5" name="TextBox 4">
              <a:extLst>
                <a:ext uri="{FF2B5EF4-FFF2-40B4-BE49-F238E27FC236}">
                  <a16:creationId xmlns:a16="http://schemas.microsoft.com/office/drawing/2014/main" id="{8DAAB810-AD18-0F4A-BB79-9338351CF7F5}"/>
                </a:ext>
              </a:extLst>
            </p:cNvPr>
            <p:cNvSpPr txBox="1"/>
            <p:nvPr/>
          </p:nvSpPr>
          <p:spPr>
            <a:xfrm>
              <a:off x="10495723" y="6436079"/>
              <a:ext cx="1530626" cy="276999"/>
            </a:xfrm>
            <a:prstGeom prst="rect">
              <a:avLst/>
            </a:prstGeom>
            <a:noFill/>
            <a:ln w="38100">
              <a:solidFill>
                <a:srgbClr val="3895C6"/>
              </a:solidFill>
            </a:ln>
          </p:spPr>
          <p:txBody>
            <a:bodyPr wrap="square" lIns="0" tIns="0" rIns="0" bIns="0" rtlCol="0" anchor="ctr" anchorCtr="0">
              <a:spAutoFit/>
            </a:bodyPr>
            <a:lstStyle/>
            <a:p>
              <a:pPr algn="ctr"/>
              <a:r>
                <a:rPr lang="en-US" b="1">
                  <a:solidFill>
                    <a:srgbClr val="3895C6"/>
                  </a:solidFill>
                  <a:latin typeface="Myriad Pro" panose="020B0503030403020204" pitchFamily="34" charset="0"/>
                </a:rPr>
                <a:t>300</a:t>
              </a:r>
            </a:p>
          </p:txBody>
        </p:sp>
      </p:grpSp>
    </p:spTree>
    <p:extLst>
      <p:ext uri="{BB962C8B-B14F-4D97-AF65-F5344CB8AC3E}">
        <p14:creationId xmlns:p14="http://schemas.microsoft.com/office/powerpoint/2010/main" val="972389722"/>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EE0F0FEA-8771-4348-B4CF-0B2EE9A54204}"/>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E6EDCBE8-3F19-ED4C-81A5-56203B10E3F3}"/>
                </a:ext>
              </a:extLst>
            </p:cNvPr>
            <p:cNvSpPr/>
            <p:nvPr/>
          </p:nvSpPr>
          <p:spPr>
            <a:xfrm>
              <a:off x="139148" y="139148"/>
              <a:ext cx="11887200" cy="6579704"/>
            </a:xfrm>
            <a:prstGeom prst="rect">
              <a:avLst/>
            </a:prstGeom>
            <a:noFill/>
            <a:ln w="38100">
              <a:solidFill>
                <a:srgbClr val="3895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895C6"/>
                </a:solidFill>
              </a:endParaRPr>
            </a:p>
          </p:txBody>
        </p:sp>
        <p:sp>
          <p:nvSpPr>
            <p:cNvPr id="6" name="TextBox 5">
              <a:extLst>
                <a:ext uri="{FF2B5EF4-FFF2-40B4-BE49-F238E27FC236}">
                  <a16:creationId xmlns:a16="http://schemas.microsoft.com/office/drawing/2014/main" id="{EE71A1CC-DA01-D247-B37B-8F561C0FE0EA}"/>
                </a:ext>
              </a:extLst>
            </p:cNvPr>
            <p:cNvSpPr txBox="1"/>
            <p:nvPr/>
          </p:nvSpPr>
          <p:spPr>
            <a:xfrm>
              <a:off x="10495723" y="6436079"/>
              <a:ext cx="1530626" cy="276999"/>
            </a:xfrm>
            <a:prstGeom prst="rect">
              <a:avLst/>
            </a:prstGeom>
            <a:noFill/>
            <a:ln w="38100">
              <a:solidFill>
                <a:srgbClr val="3895C6"/>
              </a:solidFill>
            </a:ln>
          </p:spPr>
          <p:txBody>
            <a:bodyPr wrap="square" lIns="0" tIns="0" rIns="0" bIns="0" rtlCol="0" anchor="ctr" anchorCtr="0">
              <a:spAutoFit/>
            </a:bodyPr>
            <a:lstStyle/>
            <a:p>
              <a:pPr algn="ctr"/>
              <a:r>
                <a:rPr lang="en-US" b="1">
                  <a:solidFill>
                    <a:srgbClr val="3895C6"/>
                  </a:solidFill>
                  <a:latin typeface="Myriad Pro" panose="020B0503030403020204" pitchFamily="34" charset="0"/>
                </a:rPr>
                <a:t>300</a:t>
              </a:r>
            </a:p>
          </p:txBody>
        </p:sp>
      </p:grpSp>
      <p:sp>
        <p:nvSpPr>
          <p:cNvPr id="8" name="Rectangle 7">
            <a:extLst>
              <a:ext uri="{FF2B5EF4-FFF2-40B4-BE49-F238E27FC236}">
                <a16:creationId xmlns:a16="http://schemas.microsoft.com/office/drawing/2014/main" id="{95030F69-10BC-D14E-B063-7B349E75EECF}"/>
              </a:ext>
            </a:extLst>
          </p:cNvPr>
          <p:cNvSpPr/>
          <p:nvPr/>
        </p:nvSpPr>
        <p:spPr>
          <a:xfrm>
            <a:off x="4631473" y="1097494"/>
            <a:ext cx="6096000" cy="3539430"/>
          </a:xfrm>
          <a:prstGeom prst="rect">
            <a:avLst/>
          </a:prstGeom>
        </p:spPr>
        <p:txBody>
          <a:bodyPr>
            <a:spAutoFit/>
          </a:bodyPr>
          <a:lstStyle/>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Depression</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Anxiety</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Mood swings</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Worry</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Panic attack</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PTSD</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Loneliness</a:t>
            </a:r>
            <a:endParaRPr lang="en-US" sz="3200">
              <a:solidFill>
                <a:srgbClr val="666666"/>
              </a:solidFill>
              <a:latin typeface="Myriad Pro" panose="020B0503030403020204" pitchFamily="34" charset="0"/>
            </a:endParaRPr>
          </a:p>
        </p:txBody>
      </p:sp>
    </p:spTree>
    <p:extLst>
      <p:ext uri="{BB962C8B-B14F-4D97-AF65-F5344CB8AC3E}">
        <p14:creationId xmlns:p14="http://schemas.microsoft.com/office/powerpoint/2010/main" val="3407875750"/>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357-036B-574C-AD00-C9E21EA6FA24}"/>
              </a:ext>
            </a:extLst>
          </p:cNvPr>
          <p:cNvSpPr>
            <a:spLocks noGrp="1"/>
          </p:cNvSpPr>
          <p:nvPr>
            <p:ph type="title"/>
          </p:nvPr>
        </p:nvSpPr>
        <p:spPr>
          <a:xfrm>
            <a:off x="838200" y="365125"/>
            <a:ext cx="10515600" cy="2868729"/>
          </a:xfrm>
        </p:spPr>
        <p:txBody>
          <a:bodyPr>
            <a:normAutofit fontScale="90000"/>
          </a:bodyPr>
          <a:lstStyle/>
          <a:p>
            <a:pPr>
              <a:defRPr/>
            </a:pPr>
            <a:r>
              <a:rPr lang="en-US" altLang="en-US"/>
              <a:t>You are specially trained to help with individuals that have social anxiety, fears and phobias, sometimes hallucinations, personality disorder, etc.; what can you do to help your human?</a:t>
            </a:r>
          </a:p>
        </p:txBody>
      </p:sp>
      <p:grpSp>
        <p:nvGrpSpPr>
          <p:cNvPr id="3" name="Group 2">
            <a:extLst>
              <a:ext uri="{FF2B5EF4-FFF2-40B4-BE49-F238E27FC236}">
                <a16:creationId xmlns:a16="http://schemas.microsoft.com/office/drawing/2014/main" id="{9603FA78-88A7-5B48-BC71-F6DEC8C8CA31}"/>
              </a:ext>
            </a:extLst>
          </p:cNvPr>
          <p:cNvGrpSpPr/>
          <p:nvPr/>
        </p:nvGrpSpPr>
        <p:grpSpPr>
          <a:xfrm>
            <a:off x="139148" y="139148"/>
            <a:ext cx="11887201" cy="6579704"/>
            <a:chOff x="139148" y="139148"/>
            <a:chExt cx="11887201" cy="6579704"/>
          </a:xfrm>
        </p:grpSpPr>
        <p:sp>
          <p:nvSpPr>
            <p:cNvPr id="4" name="Rectangle 3">
              <a:extLst>
                <a:ext uri="{FF2B5EF4-FFF2-40B4-BE49-F238E27FC236}">
                  <a16:creationId xmlns:a16="http://schemas.microsoft.com/office/drawing/2014/main" id="{C9B84462-6A97-3449-A12D-1B897F28FC90}"/>
                </a:ext>
              </a:extLst>
            </p:cNvPr>
            <p:cNvSpPr/>
            <p:nvPr/>
          </p:nvSpPr>
          <p:spPr>
            <a:xfrm>
              <a:off x="139148" y="139148"/>
              <a:ext cx="11887200" cy="6579704"/>
            </a:xfrm>
            <a:prstGeom prst="rect">
              <a:avLst/>
            </a:prstGeom>
            <a:noFill/>
            <a:ln w="38100">
              <a:solidFill>
                <a:srgbClr val="3895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895C6"/>
                </a:solidFill>
              </a:endParaRPr>
            </a:p>
          </p:txBody>
        </p:sp>
        <p:sp>
          <p:nvSpPr>
            <p:cNvPr id="5" name="TextBox 4">
              <a:extLst>
                <a:ext uri="{FF2B5EF4-FFF2-40B4-BE49-F238E27FC236}">
                  <a16:creationId xmlns:a16="http://schemas.microsoft.com/office/drawing/2014/main" id="{FF9E4552-C799-334B-B137-39F6E735D04B}"/>
                </a:ext>
              </a:extLst>
            </p:cNvPr>
            <p:cNvSpPr txBox="1"/>
            <p:nvPr/>
          </p:nvSpPr>
          <p:spPr>
            <a:xfrm>
              <a:off x="10495723" y="6436079"/>
              <a:ext cx="1530626" cy="276999"/>
            </a:xfrm>
            <a:prstGeom prst="rect">
              <a:avLst/>
            </a:prstGeom>
            <a:noFill/>
            <a:ln w="38100">
              <a:solidFill>
                <a:srgbClr val="3895C6"/>
              </a:solidFill>
            </a:ln>
          </p:spPr>
          <p:txBody>
            <a:bodyPr wrap="square" lIns="0" tIns="0" rIns="0" bIns="0" rtlCol="0" anchor="ctr" anchorCtr="0">
              <a:spAutoFit/>
            </a:bodyPr>
            <a:lstStyle/>
            <a:p>
              <a:pPr algn="ctr"/>
              <a:r>
                <a:rPr lang="en-US" b="1">
                  <a:solidFill>
                    <a:srgbClr val="3895C6"/>
                  </a:solidFill>
                  <a:latin typeface="Myriad Pro" panose="020B0503030403020204" pitchFamily="34" charset="0"/>
                </a:rPr>
                <a:t>400</a:t>
              </a:r>
            </a:p>
          </p:txBody>
        </p:sp>
      </p:grpSp>
    </p:spTree>
    <p:extLst>
      <p:ext uri="{BB962C8B-B14F-4D97-AF65-F5344CB8AC3E}">
        <p14:creationId xmlns:p14="http://schemas.microsoft.com/office/powerpoint/2010/main" val="2302201400"/>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357-036B-574C-AD00-C9E21EA6FA24}"/>
              </a:ext>
            </a:extLst>
          </p:cNvPr>
          <p:cNvSpPr>
            <a:spLocks noGrp="1"/>
          </p:cNvSpPr>
          <p:nvPr>
            <p:ph type="title"/>
          </p:nvPr>
        </p:nvSpPr>
        <p:spPr/>
        <p:txBody>
          <a:bodyPr>
            <a:normAutofit/>
          </a:bodyPr>
          <a:lstStyle/>
          <a:p>
            <a:r>
              <a:rPr lang="en-US"/>
              <a:t>Dog domestication occurred approx. how many years before present?</a:t>
            </a:r>
          </a:p>
        </p:txBody>
      </p:sp>
      <p:grpSp>
        <p:nvGrpSpPr>
          <p:cNvPr id="3" name="Group 2">
            <a:extLst>
              <a:ext uri="{FF2B5EF4-FFF2-40B4-BE49-F238E27FC236}">
                <a16:creationId xmlns:a16="http://schemas.microsoft.com/office/drawing/2014/main" id="{8BDF6210-AFDE-374A-8FC6-1B8C4EBCDECC}"/>
              </a:ext>
            </a:extLst>
          </p:cNvPr>
          <p:cNvGrpSpPr/>
          <p:nvPr/>
        </p:nvGrpSpPr>
        <p:grpSpPr>
          <a:xfrm>
            <a:off x="139148" y="139148"/>
            <a:ext cx="11887201" cy="6579704"/>
            <a:chOff x="139148" y="139148"/>
            <a:chExt cx="11887201" cy="6579704"/>
          </a:xfrm>
        </p:grpSpPr>
        <p:sp>
          <p:nvSpPr>
            <p:cNvPr id="4" name="Rectangle 3">
              <a:extLst>
                <a:ext uri="{FF2B5EF4-FFF2-40B4-BE49-F238E27FC236}">
                  <a16:creationId xmlns:a16="http://schemas.microsoft.com/office/drawing/2014/main" id="{0A461885-9186-8044-AA3D-7E9C3DC6880C}"/>
                </a:ext>
              </a:extLst>
            </p:cNvPr>
            <p:cNvSpPr/>
            <p:nvPr/>
          </p:nvSpPr>
          <p:spPr>
            <a:xfrm>
              <a:off x="139148" y="139148"/>
              <a:ext cx="11887200" cy="6579704"/>
            </a:xfrm>
            <a:prstGeom prst="rect">
              <a:avLst/>
            </a:prstGeom>
            <a:noFill/>
            <a:ln w="38100">
              <a:solidFill>
                <a:srgbClr val="3895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A43E2907-4FF2-1644-B188-9C72B8ECDA51}"/>
                </a:ext>
              </a:extLst>
            </p:cNvPr>
            <p:cNvSpPr txBox="1"/>
            <p:nvPr/>
          </p:nvSpPr>
          <p:spPr>
            <a:xfrm>
              <a:off x="10495723" y="6436079"/>
              <a:ext cx="1530626" cy="276999"/>
            </a:xfrm>
            <a:prstGeom prst="rect">
              <a:avLst/>
            </a:prstGeom>
            <a:noFill/>
            <a:ln w="38100">
              <a:solidFill>
                <a:srgbClr val="3895C6"/>
              </a:solidFill>
            </a:ln>
          </p:spPr>
          <p:txBody>
            <a:bodyPr wrap="square" lIns="0" tIns="0" rIns="0" bIns="0" rtlCol="0" anchor="ctr" anchorCtr="0">
              <a:spAutoFit/>
            </a:bodyPr>
            <a:lstStyle/>
            <a:p>
              <a:pPr algn="ctr"/>
              <a:r>
                <a:rPr lang="en-US" b="1">
                  <a:solidFill>
                    <a:srgbClr val="3895C6"/>
                  </a:solidFill>
                  <a:latin typeface="Myriad Pro" panose="020B0503030403020204" pitchFamily="34" charset="0"/>
                </a:rPr>
                <a:t>200</a:t>
              </a:r>
            </a:p>
          </p:txBody>
        </p:sp>
      </p:grpSp>
    </p:spTree>
    <p:extLst>
      <p:ext uri="{BB962C8B-B14F-4D97-AF65-F5344CB8AC3E}">
        <p14:creationId xmlns:p14="http://schemas.microsoft.com/office/powerpoint/2010/main" val="3265712041"/>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5050F3-EBB7-A64B-BD9D-7DA2AAF77627}"/>
              </a:ext>
            </a:extLst>
          </p:cNvPr>
          <p:cNvSpPr>
            <a:spLocks noGrp="1"/>
          </p:cNvSpPr>
          <p:nvPr>
            <p:ph type="title"/>
          </p:nvPr>
        </p:nvSpPr>
        <p:spPr>
          <a:xfrm>
            <a:off x="838200" y="365125"/>
            <a:ext cx="10515600" cy="2221958"/>
          </a:xfrm>
        </p:spPr>
        <p:txBody>
          <a:bodyPr>
            <a:normAutofit fontScale="90000"/>
          </a:bodyPr>
          <a:lstStyle/>
          <a:p>
            <a:pPr>
              <a:defRPr/>
            </a:pPr>
            <a:r>
              <a:rPr lang="en-US" altLang="en-US"/>
              <a:t>When you sense an episode come on, you can help distract your human, calm them, refocus them, and help them re-engage in life.</a:t>
            </a:r>
          </a:p>
        </p:txBody>
      </p:sp>
      <p:grpSp>
        <p:nvGrpSpPr>
          <p:cNvPr id="4" name="Group 3">
            <a:extLst>
              <a:ext uri="{FF2B5EF4-FFF2-40B4-BE49-F238E27FC236}">
                <a16:creationId xmlns:a16="http://schemas.microsoft.com/office/drawing/2014/main" id="{A12A21F3-32AD-4C46-B22E-D2E5AF0311E1}"/>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7D57E2FD-FA7A-9A4F-87E4-294270D09EEB}"/>
                </a:ext>
              </a:extLst>
            </p:cNvPr>
            <p:cNvSpPr/>
            <p:nvPr/>
          </p:nvSpPr>
          <p:spPr>
            <a:xfrm>
              <a:off x="139148" y="139148"/>
              <a:ext cx="11887200" cy="6579704"/>
            </a:xfrm>
            <a:prstGeom prst="rect">
              <a:avLst/>
            </a:prstGeom>
            <a:noFill/>
            <a:ln w="38100">
              <a:solidFill>
                <a:srgbClr val="3895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895C6"/>
                </a:solidFill>
              </a:endParaRPr>
            </a:p>
          </p:txBody>
        </p:sp>
        <p:sp>
          <p:nvSpPr>
            <p:cNvPr id="6" name="TextBox 5">
              <a:extLst>
                <a:ext uri="{FF2B5EF4-FFF2-40B4-BE49-F238E27FC236}">
                  <a16:creationId xmlns:a16="http://schemas.microsoft.com/office/drawing/2014/main" id="{CB8D1A60-079A-8540-85EC-1D875B1883DA}"/>
                </a:ext>
              </a:extLst>
            </p:cNvPr>
            <p:cNvSpPr txBox="1"/>
            <p:nvPr/>
          </p:nvSpPr>
          <p:spPr>
            <a:xfrm>
              <a:off x="10495723" y="6436079"/>
              <a:ext cx="1530626" cy="276999"/>
            </a:xfrm>
            <a:prstGeom prst="rect">
              <a:avLst/>
            </a:prstGeom>
            <a:noFill/>
            <a:ln w="38100">
              <a:solidFill>
                <a:srgbClr val="3895C6"/>
              </a:solidFill>
            </a:ln>
          </p:spPr>
          <p:txBody>
            <a:bodyPr wrap="square" lIns="0" tIns="0" rIns="0" bIns="0" rtlCol="0" anchor="ctr" anchorCtr="0">
              <a:spAutoFit/>
            </a:bodyPr>
            <a:lstStyle/>
            <a:p>
              <a:pPr algn="ctr"/>
              <a:r>
                <a:rPr lang="en-US" b="1">
                  <a:solidFill>
                    <a:srgbClr val="3895C6"/>
                  </a:solidFill>
                  <a:latin typeface="Myriad Pro" panose="020B0503030403020204" pitchFamily="34" charset="0"/>
                </a:rPr>
                <a:t>400</a:t>
              </a:r>
            </a:p>
          </p:txBody>
        </p:sp>
      </p:grpSp>
    </p:spTree>
    <p:extLst>
      <p:ext uri="{BB962C8B-B14F-4D97-AF65-F5344CB8AC3E}">
        <p14:creationId xmlns:p14="http://schemas.microsoft.com/office/powerpoint/2010/main" val="2130643223"/>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357-036B-574C-AD00-C9E21EA6FA24}"/>
              </a:ext>
            </a:extLst>
          </p:cNvPr>
          <p:cNvSpPr>
            <a:spLocks noGrp="1"/>
          </p:cNvSpPr>
          <p:nvPr>
            <p:ph type="title"/>
          </p:nvPr>
        </p:nvSpPr>
        <p:spPr>
          <a:xfrm>
            <a:off x="838200" y="365125"/>
            <a:ext cx="10515600" cy="2690309"/>
          </a:xfrm>
        </p:spPr>
        <p:txBody>
          <a:bodyPr>
            <a:normAutofit fontScale="90000"/>
          </a:bodyPr>
          <a:lstStyle/>
          <a:p>
            <a:pPr>
              <a:defRPr/>
            </a:pPr>
            <a:r>
              <a:rPr lang="en-US" altLang="en-US"/>
              <a:t>You are a disaster-relief dog trained to help humans after stressful natural or human-caused disasters. Name five situations in which you might be deployed to the field to help humans? </a:t>
            </a:r>
          </a:p>
        </p:txBody>
      </p:sp>
      <p:grpSp>
        <p:nvGrpSpPr>
          <p:cNvPr id="3" name="Group 2">
            <a:extLst>
              <a:ext uri="{FF2B5EF4-FFF2-40B4-BE49-F238E27FC236}">
                <a16:creationId xmlns:a16="http://schemas.microsoft.com/office/drawing/2014/main" id="{053A3882-9D53-6C42-B52B-869F3D21759E}"/>
              </a:ext>
            </a:extLst>
          </p:cNvPr>
          <p:cNvGrpSpPr/>
          <p:nvPr/>
        </p:nvGrpSpPr>
        <p:grpSpPr>
          <a:xfrm>
            <a:off x="139148" y="139148"/>
            <a:ext cx="11887201" cy="6579704"/>
            <a:chOff x="139148" y="139148"/>
            <a:chExt cx="11887201" cy="6579704"/>
          </a:xfrm>
        </p:grpSpPr>
        <p:sp>
          <p:nvSpPr>
            <p:cNvPr id="4" name="Rectangle 3">
              <a:extLst>
                <a:ext uri="{FF2B5EF4-FFF2-40B4-BE49-F238E27FC236}">
                  <a16:creationId xmlns:a16="http://schemas.microsoft.com/office/drawing/2014/main" id="{2F5F816A-EB87-ED49-8CF2-897ABB5BA87E}"/>
                </a:ext>
              </a:extLst>
            </p:cNvPr>
            <p:cNvSpPr/>
            <p:nvPr/>
          </p:nvSpPr>
          <p:spPr>
            <a:xfrm>
              <a:off x="139148" y="139148"/>
              <a:ext cx="11887200" cy="6579704"/>
            </a:xfrm>
            <a:prstGeom prst="rect">
              <a:avLst/>
            </a:prstGeom>
            <a:noFill/>
            <a:ln w="38100">
              <a:solidFill>
                <a:srgbClr val="3895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895C6"/>
                </a:solidFill>
              </a:endParaRPr>
            </a:p>
          </p:txBody>
        </p:sp>
        <p:sp>
          <p:nvSpPr>
            <p:cNvPr id="5" name="TextBox 4">
              <a:extLst>
                <a:ext uri="{FF2B5EF4-FFF2-40B4-BE49-F238E27FC236}">
                  <a16:creationId xmlns:a16="http://schemas.microsoft.com/office/drawing/2014/main" id="{CADD45CE-119F-1346-9CEE-1D749BB49D89}"/>
                </a:ext>
              </a:extLst>
            </p:cNvPr>
            <p:cNvSpPr txBox="1"/>
            <p:nvPr/>
          </p:nvSpPr>
          <p:spPr>
            <a:xfrm>
              <a:off x="10495723" y="6436079"/>
              <a:ext cx="1530626" cy="276999"/>
            </a:xfrm>
            <a:prstGeom prst="rect">
              <a:avLst/>
            </a:prstGeom>
            <a:noFill/>
            <a:ln w="38100">
              <a:solidFill>
                <a:srgbClr val="3895C6"/>
              </a:solidFill>
            </a:ln>
          </p:spPr>
          <p:txBody>
            <a:bodyPr wrap="square" lIns="0" tIns="0" rIns="0" bIns="0" rtlCol="0" anchor="ctr" anchorCtr="0">
              <a:spAutoFit/>
            </a:bodyPr>
            <a:lstStyle/>
            <a:p>
              <a:pPr algn="ctr"/>
              <a:r>
                <a:rPr lang="en-US" b="1">
                  <a:solidFill>
                    <a:srgbClr val="3895C6"/>
                  </a:solidFill>
                  <a:latin typeface="Myriad Pro" panose="020B0503030403020204" pitchFamily="34" charset="0"/>
                </a:rPr>
                <a:t>500</a:t>
              </a:r>
            </a:p>
          </p:txBody>
        </p:sp>
      </p:grpSp>
    </p:spTree>
    <p:extLst>
      <p:ext uri="{BB962C8B-B14F-4D97-AF65-F5344CB8AC3E}">
        <p14:creationId xmlns:p14="http://schemas.microsoft.com/office/powerpoint/2010/main" val="177164149"/>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D974F8C3-94B7-7F41-B8D2-BCACC3BBF885}"/>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822EB579-9D38-B542-9276-BBCDE5A3A239}"/>
                </a:ext>
              </a:extLst>
            </p:cNvPr>
            <p:cNvSpPr/>
            <p:nvPr/>
          </p:nvSpPr>
          <p:spPr>
            <a:xfrm>
              <a:off x="139148" y="139148"/>
              <a:ext cx="11887200" cy="6579704"/>
            </a:xfrm>
            <a:prstGeom prst="rect">
              <a:avLst/>
            </a:prstGeom>
            <a:noFill/>
            <a:ln w="38100">
              <a:solidFill>
                <a:srgbClr val="3895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895C6"/>
                </a:solidFill>
              </a:endParaRPr>
            </a:p>
          </p:txBody>
        </p:sp>
        <p:sp>
          <p:nvSpPr>
            <p:cNvPr id="6" name="TextBox 5">
              <a:extLst>
                <a:ext uri="{FF2B5EF4-FFF2-40B4-BE49-F238E27FC236}">
                  <a16:creationId xmlns:a16="http://schemas.microsoft.com/office/drawing/2014/main" id="{F1032B8E-6F87-0046-BA0C-E540A35DC897}"/>
                </a:ext>
              </a:extLst>
            </p:cNvPr>
            <p:cNvSpPr txBox="1"/>
            <p:nvPr/>
          </p:nvSpPr>
          <p:spPr>
            <a:xfrm>
              <a:off x="10495723" y="6436079"/>
              <a:ext cx="1530626" cy="276999"/>
            </a:xfrm>
            <a:prstGeom prst="rect">
              <a:avLst/>
            </a:prstGeom>
            <a:noFill/>
            <a:ln w="38100">
              <a:solidFill>
                <a:srgbClr val="3895C6"/>
              </a:solidFill>
            </a:ln>
          </p:spPr>
          <p:txBody>
            <a:bodyPr wrap="square" lIns="0" tIns="0" rIns="0" bIns="0" rtlCol="0" anchor="ctr" anchorCtr="0">
              <a:spAutoFit/>
            </a:bodyPr>
            <a:lstStyle/>
            <a:p>
              <a:pPr algn="ctr"/>
              <a:r>
                <a:rPr lang="en-US" b="1">
                  <a:solidFill>
                    <a:srgbClr val="3895C6"/>
                  </a:solidFill>
                  <a:latin typeface="Myriad Pro" panose="020B0503030403020204" pitchFamily="34" charset="0"/>
                </a:rPr>
                <a:t>500</a:t>
              </a:r>
            </a:p>
          </p:txBody>
        </p:sp>
      </p:grpSp>
      <p:sp>
        <p:nvSpPr>
          <p:cNvPr id="8" name="Rectangle 7">
            <a:extLst>
              <a:ext uri="{FF2B5EF4-FFF2-40B4-BE49-F238E27FC236}">
                <a16:creationId xmlns:a16="http://schemas.microsoft.com/office/drawing/2014/main" id="{C0B87978-4AE7-AC47-A91C-ABF3FB5703E1}"/>
              </a:ext>
            </a:extLst>
          </p:cNvPr>
          <p:cNvSpPr/>
          <p:nvPr/>
        </p:nvSpPr>
        <p:spPr>
          <a:xfrm>
            <a:off x="4609170" y="1302900"/>
            <a:ext cx="6096000" cy="3046988"/>
          </a:xfrm>
          <a:prstGeom prst="rect">
            <a:avLst/>
          </a:prstGeom>
        </p:spPr>
        <p:txBody>
          <a:bodyPr>
            <a:spAutoFit/>
          </a:bodyPr>
          <a:lstStyle/>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Earthquake</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Flood</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Wildfire</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Mass shooting</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Terrorist attack</a:t>
            </a:r>
          </a:p>
          <a:p>
            <a:pPr marL="457200" indent="-457200">
              <a:buFont typeface="Arial" panose="020B0604020202020204" pitchFamily="34" charset="0"/>
              <a:buChar char="•"/>
              <a:defRPr/>
            </a:pPr>
            <a:r>
              <a:rPr lang="en-US" altLang="en-US" sz="3200">
                <a:solidFill>
                  <a:srgbClr val="666666"/>
                </a:solidFill>
                <a:latin typeface="Myriad Pro" panose="020B0503030403020204" pitchFamily="34" charset="0"/>
              </a:rPr>
              <a:t>Hurricane</a:t>
            </a:r>
          </a:p>
        </p:txBody>
      </p:sp>
    </p:spTree>
    <p:extLst>
      <p:ext uri="{BB962C8B-B14F-4D97-AF65-F5344CB8AC3E}">
        <p14:creationId xmlns:p14="http://schemas.microsoft.com/office/powerpoint/2010/main" val="1775411398"/>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6C80B18-97CA-A942-BDCE-91A399D5B1A3}"/>
              </a:ext>
            </a:extLst>
          </p:cNvPr>
          <p:cNvSpPr txBox="1">
            <a:spLocks/>
          </p:cNvSpPr>
          <p:nvPr/>
        </p:nvSpPr>
        <p:spPr>
          <a:xfrm>
            <a:off x="838200" y="446087"/>
            <a:ext cx="10515600" cy="2676253"/>
          </a:xfrm>
          <a:prstGeom prst="rect">
            <a:avLst/>
          </a:prstGeom>
        </p:spPr>
        <p:txBody>
          <a:bodyPr vert="horz" lIns="91440" tIns="45720" rIns="91440" bIns="45720" rtlCol="0" anchor="ctr">
            <a:normAutofit fontScale="97500"/>
          </a:bodyPr>
          <a:lstStyle>
            <a:lvl1pPr algn="ctr" defTabSz="914400" rtl="0" eaLnBrk="1" latinLnBrk="0" hangingPunct="1">
              <a:lnSpc>
                <a:spcPct val="90000"/>
              </a:lnSpc>
              <a:spcBef>
                <a:spcPct val="0"/>
              </a:spcBef>
              <a:buNone/>
              <a:defRPr sz="4400" kern="1200">
                <a:solidFill>
                  <a:schemeClr val="bg1">
                    <a:lumMod val="65000"/>
                  </a:schemeClr>
                </a:solidFill>
                <a:latin typeface="Myriad Pro" panose="020B0503030403020204" pitchFamily="34" charset="0"/>
                <a:ea typeface="+mj-ea"/>
                <a:cs typeface="+mj-cs"/>
              </a:defRPr>
            </a:lvl1pPr>
          </a:lstStyle>
          <a:p>
            <a:pPr>
              <a:defRPr/>
            </a:pPr>
            <a:r>
              <a:rPr lang="en-US" altLang="en-US">
                <a:solidFill>
                  <a:srgbClr val="666666"/>
                </a:solidFill>
              </a:rPr>
              <a:t>Match the disabilities below with a service, therapy or emotional support animal (Service, Therapy or ESA):</a:t>
            </a:r>
          </a:p>
          <a:p>
            <a:endParaRPr lang="en-US">
              <a:solidFill>
                <a:srgbClr val="666666"/>
              </a:solidFill>
            </a:endParaRPr>
          </a:p>
          <a:p>
            <a:endParaRPr lang="en-US">
              <a:solidFill>
                <a:srgbClr val="666666"/>
              </a:solidFill>
            </a:endParaRPr>
          </a:p>
        </p:txBody>
      </p:sp>
      <p:sp>
        <p:nvSpPr>
          <p:cNvPr id="2" name="Rectangle 1">
            <a:extLst>
              <a:ext uri="{FF2B5EF4-FFF2-40B4-BE49-F238E27FC236}">
                <a16:creationId xmlns:a16="http://schemas.microsoft.com/office/drawing/2014/main" id="{6500C183-041C-D244-A6D3-0AD8F54169AA}"/>
              </a:ext>
            </a:extLst>
          </p:cNvPr>
          <p:cNvSpPr/>
          <p:nvPr/>
        </p:nvSpPr>
        <p:spPr>
          <a:xfrm>
            <a:off x="3122341" y="2551837"/>
            <a:ext cx="7092176" cy="1754326"/>
          </a:xfrm>
          <a:prstGeom prst="rect">
            <a:avLst/>
          </a:prstGeom>
        </p:spPr>
        <p:txBody>
          <a:bodyPr wrap="square">
            <a:spAutoFit/>
          </a:bodyPr>
          <a:lstStyle/>
          <a:p>
            <a:pPr marL="571500" indent="-571500">
              <a:buFont typeface="Arial" panose="020B0604020202020204" pitchFamily="34" charset="0"/>
              <a:buChar char="•"/>
              <a:defRPr/>
            </a:pPr>
            <a:r>
              <a:rPr lang="en-US" altLang="en-US" sz="3600">
                <a:solidFill>
                  <a:srgbClr val="666666"/>
                </a:solidFill>
                <a:latin typeface="Myriad Pro" panose="020B0503030403020204" pitchFamily="34" charset="0"/>
              </a:rPr>
              <a:t>Narcolepsy</a:t>
            </a:r>
          </a:p>
          <a:p>
            <a:pPr marL="571500" indent="-571500">
              <a:buFont typeface="Arial" panose="020B0604020202020204" pitchFamily="34" charset="0"/>
              <a:buChar char="•"/>
              <a:defRPr/>
            </a:pPr>
            <a:r>
              <a:rPr lang="en-US" altLang="en-US" sz="3600">
                <a:solidFill>
                  <a:srgbClr val="666666"/>
                </a:solidFill>
                <a:latin typeface="Myriad Pro" panose="020B0503030403020204" pitchFamily="34" charset="0"/>
              </a:rPr>
              <a:t>Long-term hospital patient</a:t>
            </a:r>
          </a:p>
          <a:p>
            <a:pPr marL="571500" indent="-571500">
              <a:buFont typeface="Arial" panose="020B0604020202020204" pitchFamily="34" charset="0"/>
              <a:buChar char="•"/>
              <a:defRPr/>
            </a:pPr>
            <a:r>
              <a:rPr lang="en-US" altLang="en-US" sz="3600">
                <a:solidFill>
                  <a:srgbClr val="666666"/>
                </a:solidFill>
                <a:latin typeface="Myriad Pro" panose="020B0503030403020204" pitchFamily="34" charset="0"/>
              </a:rPr>
              <a:t>Depression</a:t>
            </a:r>
          </a:p>
        </p:txBody>
      </p:sp>
    </p:spTree>
    <p:extLst>
      <p:ext uri="{BB962C8B-B14F-4D97-AF65-F5344CB8AC3E}">
        <p14:creationId xmlns:p14="http://schemas.microsoft.com/office/powerpoint/2010/main" val="1575933679"/>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F5A62B7-3C1B-764D-8C07-D05187CCB8C8}"/>
              </a:ext>
            </a:extLst>
          </p:cNvPr>
          <p:cNvSpPr/>
          <p:nvPr/>
        </p:nvSpPr>
        <p:spPr>
          <a:xfrm>
            <a:off x="490655" y="2551837"/>
            <a:ext cx="6133170" cy="1754326"/>
          </a:xfrm>
          <a:prstGeom prst="rect">
            <a:avLst/>
          </a:prstGeom>
        </p:spPr>
        <p:txBody>
          <a:bodyPr wrap="square">
            <a:spAutoFit/>
          </a:bodyPr>
          <a:lstStyle/>
          <a:p>
            <a:pPr marL="571500" indent="-571500">
              <a:buFont typeface="Arial" panose="020B0604020202020204" pitchFamily="34" charset="0"/>
              <a:buChar char="•"/>
              <a:defRPr/>
            </a:pPr>
            <a:r>
              <a:rPr lang="en-US" altLang="en-US" sz="3600">
                <a:solidFill>
                  <a:srgbClr val="666666"/>
                </a:solidFill>
                <a:latin typeface="Myriad Pro" panose="020B0503030403020204" pitchFamily="34" charset="0"/>
              </a:rPr>
              <a:t>Narcolepsy</a:t>
            </a:r>
          </a:p>
          <a:p>
            <a:pPr marL="571500" indent="-571500">
              <a:buFont typeface="Arial" panose="020B0604020202020204" pitchFamily="34" charset="0"/>
              <a:buChar char="•"/>
              <a:defRPr/>
            </a:pPr>
            <a:r>
              <a:rPr lang="en-US" altLang="en-US" sz="3600">
                <a:solidFill>
                  <a:srgbClr val="666666"/>
                </a:solidFill>
                <a:latin typeface="Myriad Pro" panose="020B0503030403020204" pitchFamily="34" charset="0"/>
              </a:rPr>
              <a:t>Long-term hospital patient</a:t>
            </a:r>
          </a:p>
          <a:p>
            <a:pPr marL="571500" indent="-571500">
              <a:buFont typeface="Arial" panose="020B0604020202020204" pitchFamily="34" charset="0"/>
              <a:buChar char="•"/>
              <a:defRPr/>
            </a:pPr>
            <a:r>
              <a:rPr lang="en-US" altLang="en-US" sz="3600">
                <a:solidFill>
                  <a:srgbClr val="666666"/>
                </a:solidFill>
                <a:latin typeface="Myriad Pro" panose="020B0503030403020204" pitchFamily="34" charset="0"/>
              </a:rPr>
              <a:t>Depression</a:t>
            </a:r>
          </a:p>
        </p:txBody>
      </p:sp>
      <p:sp>
        <p:nvSpPr>
          <p:cNvPr id="5" name="Rectangle 4">
            <a:extLst>
              <a:ext uri="{FF2B5EF4-FFF2-40B4-BE49-F238E27FC236}">
                <a16:creationId xmlns:a16="http://schemas.microsoft.com/office/drawing/2014/main" id="{3C296E9A-770A-2744-B134-9C948B6DCCFF}"/>
              </a:ext>
            </a:extLst>
          </p:cNvPr>
          <p:cNvSpPr/>
          <p:nvPr/>
        </p:nvSpPr>
        <p:spPr>
          <a:xfrm>
            <a:off x="6445406" y="2551837"/>
            <a:ext cx="4906536" cy="1754326"/>
          </a:xfrm>
          <a:prstGeom prst="rect">
            <a:avLst/>
          </a:prstGeom>
        </p:spPr>
        <p:txBody>
          <a:bodyPr wrap="square">
            <a:spAutoFit/>
          </a:bodyPr>
          <a:lstStyle/>
          <a:p>
            <a:pPr marL="571500" indent="-571500" algn="r">
              <a:buFont typeface="Arial" panose="020B0604020202020204" pitchFamily="34" charset="0"/>
              <a:buChar char="•"/>
              <a:defRPr/>
            </a:pPr>
            <a:r>
              <a:rPr lang="en-US" altLang="en-US" sz="3600">
                <a:solidFill>
                  <a:srgbClr val="666666"/>
                </a:solidFill>
                <a:latin typeface="Myriad Pro" panose="020B0503030403020204" pitchFamily="34" charset="0"/>
              </a:rPr>
              <a:t>Service animal</a:t>
            </a:r>
          </a:p>
          <a:p>
            <a:pPr marL="571500" indent="-571500" algn="r">
              <a:buFont typeface="Arial" panose="020B0604020202020204" pitchFamily="34" charset="0"/>
              <a:buChar char="•"/>
              <a:defRPr/>
            </a:pPr>
            <a:r>
              <a:rPr lang="en-US" altLang="en-US" sz="3600">
                <a:solidFill>
                  <a:srgbClr val="666666"/>
                </a:solidFill>
                <a:latin typeface="Myriad Pro" panose="020B0503030403020204" pitchFamily="34" charset="0"/>
              </a:rPr>
              <a:t>Therapy animal</a:t>
            </a:r>
          </a:p>
          <a:p>
            <a:pPr marL="571500" indent="-571500" algn="r">
              <a:buFont typeface="Arial" panose="020B0604020202020204" pitchFamily="34" charset="0"/>
              <a:buChar char="•"/>
              <a:defRPr/>
            </a:pPr>
            <a:r>
              <a:rPr lang="en-US" altLang="en-US" sz="3600">
                <a:solidFill>
                  <a:srgbClr val="666666"/>
                </a:solidFill>
                <a:latin typeface="Myriad Pro" panose="020B0503030403020204" pitchFamily="34" charset="0"/>
              </a:rPr>
              <a:t>ESA</a:t>
            </a:r>
          </a:p>
        </p:txBody>
      </p:sp>
      <p:cxnSp>
        <p:nvCxnSpPr>
          <p:cNvPr id="6" name="Straight Connector 5">
            <a:extLst>
              <a:ext uri="{FF2B5EF4-FFF2-40B4-BE49-F238E27FC236}">
                <a16:creationId xmlns:a16="http://schemas.microsoft.com/office/drawing/2014/main" id="{C80B3E88-B226-184C-BB9B-A71A2F7E49C0}"/>
              </a:ext>
            </a:extLst>
          </p:cNvPr>
          <p:cNvCxnSpPr/>
          <p:nvPr/>
        </p:nvCxnSpPr>
        <p:spPr>
          <a:xfrm>
            <a:off x="4068337" y="2810108"/>
            <a:ext cx="392522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1FEB88A9-0E05-2440-AA52-9D7E1E9D2E5C}"/>
              </a:ext>
            </a:extLst>
          </p:cNvPr>
          <p:cNvCxnSpPr>
            <a:cxnSpLocks/>
          </p:cNvCxnSpPr>
          <p:nvPr/>
        </p:nvCxnSpPr>
        <p:spPr>
          <a:xfrm>
            <a:off x="6445406" y="3358376"/>
            <a:ext cx="14013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21A00094-D932-9C4A-A90F-FEFADA331050}"/>
              </a:ext>
            </a:extLst>
          </p:cNvPr>
          <p:cNvCxnSpPr>
            <a:cxnSpLocks/>
          </p:cNvCxnSpPr>
          <p:nvPr/>
        </p:nvCxnSpPr>
        <p:spPr>
          <a:xfrm>
            <a:off x="3557240" y="3925230"/>
            <a:ext cx="639894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2180107"/>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5050F3-EBB7-A64B-BD9D-7DA2AAF77627}"/>
              </a:ext>
            </a:extLst>
          </p:cNvPr>
          <p:cNvSpPr>
            <a:spLocks noGrp="1"/>
          </p:cNvSpPr>
          <p:nvPr>
            <p:ph type="title"/>
          </p:nvPr>
        </p:nvSpPr>
        <p:spPr/>
        <p:txBody>
          <a:bodyPr/>
          <a:lstStyle/>
          <a:p>
            <a:pPr>
              <a:defRPr/>
            </a:pPr>
            <a:r>
              <a:rPr lang="en-US" altLang="en-US"/>
              <a:t>10,000 years before present</a:t>
            </a:r>
          </a:p>
        </p:txBody>
      </p:sp>
      <p:grpSp>
        <p:nvGrpSpPr>
          <p:cNvPr id="4" name="Group 3">
            <a:extLst>
              <a:ext uri="{FF2B5EF4-FFF2-40B4-BE49-F238E27FC236}">
                <a16:creationId xmlns:a16="http://schemas.microsoft.com/office/drawing/2014/main" id="{75231D63-0C4B-5D4B-8196-FB476F6B1299}"/>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F51B6389-53EA-EB44-B5E1-556B9147CE41}"/>
                </a:ext>
              </a:extLst>
            </p:cNvPr>
            <p:cNvSpPr/>
            <p:nvPr/>
          </p:nvSpPr>
          <p:spPr>
            <a:xfrm>
              <a:off x="139148" y="139148"/>
              <a:ext cx="11887200" cy="6579704"/>
            </a:xfrm>
            <a:prstGeom prst="rect">
              <a:avLst/>
            </a:prstGeom>
            <a:noFill/>
            <a:ln w="38100">
              <a:solidFill>
                <a:srgbClr val="3895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CC1278D9-1C1F-AC46-B480-D2FB9E5E6D1C}"/>
                </a:ext>
              </a:extLst>
            </p:cNvPr>
            <p:cNvSpPr txBox="1"/>
            <p:nvPr/>
          </p:nvSpPr>
          <p:spPr>
            <a:xfrm>
              <a:off x="10495723" y="6436079"/>
              <a:ext cx="1530626" cy="276999"/>
            </a:xfrm>
            <a:prstGeom prst="rect">
              <a:avLst/>
            </a:prstGeom>
            <a:noFill/>
            <a:ln w="38100">
              <a:solidFill>
                <a:srgbClr val="3895C6"/>
              </a:solidFill>
            </a:ln>
          </p:spPr>
          <p:txBody>
            <a:bodyPr wrap="square" lIns="0" tIns="0" rIns="0" bIns="0" rtlCol="0" anchor="ctr" anchorCtr="0">
              <a:spAutoFit/>
            </a:bodyPr>
            <a:lstStyle/>
            <a:p>
              <a:pPr algn="ctr"/>
              <a:r>
                <a:rPr lang="en-US" b="1">
                  <a:solidFill>
                    <a:srgbClr val="3895C6"/>
                  </a:solidFill>
                  <a:latin typeface="Myriad Pro" panose="020B0503030403020204" pitchFamily="34" charset="0"/>
                </a:rPr>
                <a:t>200</a:t>
              </a:r>
            </a:p>
          </p:txBody>
        </p:sp>
      </p:grpSp>
    </p:spTree>
    <p:extLst>
      <p:ext uri="{BB962C8B-B14F-4D97-AF65-F5344CB8AC3E}">
        <p14:creationId xmlns:p14="http://schemas.microsoft.com/office/powerpoint/2010/main" val="1993668762"/>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357-036B-574C-AD00-C9E21EA6FA24}"/>
              </a:ext>
            </a:extLst>
          </p:cNvPr>
          <p:cNvSpPr>
            <a:spLocks noGrp="1"/>
          </p:cNvSpPr>
          <p:nvPr>
            <p:ph type="title"/>
          </p:nvPr>
        </p:nvSpPr>
        <p:spPr>
          <a:xfrm>
            <a:off x="824948" y="694909"/>
            <a:ext cx="10515600" cy="1325563"/>
          </a:xfrm>
        </p:spPr>
        <p:txBody>
          <a:bodyPr>
            <a:normAutofit fontScale="90000"/>
          </a:bodyPr>
          <a:lstStyle/>
          <a:p>
            <a:pPr>
              <a:defRPr/>
            </a:pPr>
            <a:r>
              <a:rPr lang="en-US" altLang="en-US"/>
              <a:t>Name at least three driving factors that made it beneficial for canids to co-evolve and travel with humans as companions.</a:t>
            </a:r>
          </a:p>
        </p:txBody>
      </p:sp>
      <p:grpSp>
        <p:nvGrpSpPr>
          <p:cNvPr id="3" name="Group 2">
            <a:extLst>
              <a:ext uri="{FF2B5EF4-FFF2-40B4-BE49-F238E27FC236}">
                <a16:creationId xmlns:a16="http://schemas.microsoft.com/office/drawing/2014/main" id="{66F2996E-56A3-2D45-8772-43421D54B258}"/>
              </a:ext>
            </a:extLst>
          </p:cNvPr>
          <p:cNvGrpSpPr/>
          <p:nvPr/>
        </p:nvGrpSpPr>
        <p:grpSpPr>
          <a:xfrm>
            <a:off x="139148" y="139148"/>
            <a:ext cx="11887201" cy="6579704"/>
            <a:chOff x="139148" y="139148"/>
            <a:chExt cx="11887201" cy="6579704"/>
          </a:xfrm>
        </p:grpSpPr>
        <p:sp>
          <p:nvSpPr>
            <p:cNvPr id="4" name="Rectangle 3">
              <a:extLst>
                <a:ext uri="{FF2B5EF4-FFF2-40B4-BE49-F238E27FC236}">
                  <a16:creationId xmlns:a16="http://schemas.microsoft.com/office/drawing/2014/main" id="{EBB3F8C9-60C6-D842-8A0A-BE854FE18149}"/>
                </a:ext>
              </a:extLst>
            </p:cNvPr>
            <p:cNvSpPr/>
            <p:nvPr/>
          </p:nvSpPr>
          <p:spPr>
            <a:xfrm>
              <a:off x="139148" y="139148"/>
              <a:ext cx="11887200" cy="6579704"/>
            </a:xfrm>
            <a:prstGeom prst="rect">
              <a:avLst/>
            </a:prstGeom>
            <a:noFill/>
            <a:ln w="38100">
              <a:solidFill>
                <a:srgbClr val="3895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6165E498-F5D2-DF4A-8733-5466D2323607}"/>
                </a:ext>
              </a:extLst>
            </p:cNvPr>
            <p:cNvSpPr txBox="1"/>
            <p:nvPr/>
          </p:nvSpPr>
          <p:spPr>
            <a:xfrm>
              <a:off x="10495723" y="6436079"/>
              <a:ext cx="1530626" cy="276999"/>
            </a:xfrm>
            <a:prstGeom prst="rect">
              <a:avLst/>
            </a:prstGeom>
            <a:noFill/>
            <a:ln w="38100">
              <a:solidFill>
                <a:srgbClr val="3895C6"/>
              </a:solidFill>
            </a:ln>
          </p:spPr>
          <p:txBody>
            <a:bodyPr wrap="square" lIns="0" tIns="0" rIns="0" bIns="0" rtlCol="0" anchor="ctr" anchorCtr="0">
              <a:spAutoFit/>
            </a:bodyPr>
            <a:lstStyle/>
            <a:p>
              <a:pPr algn="ctr"/>
              <a:r>
                <a:rPr lang="en-US" b="1">
                  <a:solidFill>
                    <a:srgbClr val="3895C6"/>
                  </a:solidFill>
                  <a:latin typeface="Myriad Pro" panose="020B0503030403020204" pitchFamily="34" charset="0"/>
                </a:rPr>
                <a:t>300</a:t>
              </a:r>
            </a:p>
          </p:txBody>
        </p:sp>
      </p:grpSp>
    </p:spTree>
    <p:extLst>
      <p:ext uri="{BB962C8B-B14F-4D97-AF65-F5344CB8AC3E}">
        <p14:creationId xmlns:p14="http://schemas.microsoft.com/office/powerpoint/2010/main" val="1509022177"/>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FB846BC-8F5B-D548-919A-715D5E398CEA}"/>
              </a:ext>
            </a:extLst>
          </p:cNvPr>
          <p:cNvSpPr txBox="1"/>
          <p:nvPr/>
        </p:nvSpPr>
        <p:spPr>
          <a:xfrm>
            <a:off x="2663687" y="1113182"/>
            <a:ext cx="7374835" cy="2554545"/>
          </a:xfrm>
          <a:prstGeom prst="rect">
            <a:avLst/>
          </a:prstGeom>
          <a:noFill/>
        </p:spPr>
        <p:txBody>
          <a:bodyPr wrap="square" rtlCol="0">
            <a:spAutoFit/>
          </a:bodyPr>
          <a:lstStyle/>
          <a:p>
            <a:pPr marL="285750" indent="-285750">
              <a:buFont typeface="Arial" panose="020B0604020202020204" pitchFamily="34" charset="0"/>
              <a:buChar char="•"/>
            </a:pPr>
            <a:r>
              <a:rPr lang="en-US" sz="3200">
                <a:solidFill>
                  <a:srgbClr val="666666"/>
                </a:solidFill>
                <a:latin typeface="Myriad Pro" panose="020B0503030403020204" pitchFamily="34" charset="0"/>
              </a:rPr>
              <a:t>Protection from predators </a:t>
            </a:r>
          </a:p>
          <a:p>
            <a:pPr marL="285750" indent="-285750">
              <a:buFont typeface="Arial" panose="020B0604020202020204" pitchFamily="34" charset="0"/>
              <a:buChar char="•"/>
            </a:pPr>
            <a:r>
              <a:rPr lang="en-US" sz="3200">
                <a:solidFill>
                  <a:srgbClr val="666666"/>
                </a:solidFill>
                <a:latin typeface="Myriad Pro" panose="020B0503030403020204" pitchFamily="34" charset="0"/>
              </a:rPr>
              <a:t>Social bonding (dogs are very social)</a:t>
            </a:r>
          </a:p>
          <a:p>
            <a:pPr marL="285750" indent="-285750">
              <a:buFont typeface="Arial" panose="020B0604020202020204" pitchFamily="34" charset="0"/>
              <a:buChar char="•"/>
            </a:pPr>
            <a:r>
              <a:rPr lang="en-US" sz="3200">
                <a:solidFill>
                  <a:srgbClr val="666666"/>
                </a:solidFill>
                <a:latin typeface="Myriad Pro" panose="020B0503030403020204" pitchFamily="34" charset="0"/>
              </a:rPr>
              <a:t>Food (human food scraps, yum!)</a:t>
            </a:r>
          </a:p>
          <a:p>
            <a:pPr marL="285750" indent="-285750">
              <a:buFont typeface="Arial" panose="020B0604020202020204" pitchFamily="34" charset="0"/>
              <a:buChar char="•"/>
            </a:pPr>
            <a:r>
              <a:rPr lang="en-US" sz="3200">
                <a:solidFill>
                  <a:srgbClr val="666666"/>
                </a:solidFill>
                <a:latin typeface="Myriad Pro" panose="020B0503030403020204" pitchFamily="34" charset="0"/>
              </a:rPr>
              <a:t>Place to sleep</a:t>
            </a:r>
          </a:p>
          <a:p>
            <a:pPr marL="285750" indent="-285750">
              <a:buFont typeface="Arial" panose="020B0604020202020204" pitchFamily="34" charset="0"/>
              <a:buChar char="•"/>
            </a:pPr>
            <a:r>
              <a:rPr lang="en-US" sz="3200">
                <a:solidFill>
                  <a:srgbClr val="666666"/>
                </a:solidFill>
                <a:latin typeface="Myriad Pro" panose="020B0503030403020204" pitchFamily="34" charset="0"/>
              </a:rPr>
              <a:t>Warmth and dryness in bad weather</a:t>
            </a:r>
          </a:p>
        </p:txBody>
      </p:sp>
      <p:grpSp>
        <p:nvGrpSpPr>
          <p:cNvPr id="7" name="Group 6">
            <a:extLst>
              <a:ext uri="{FF2B5EF4-FFF2-40B4-BE49-F238E27FC236}">
                <a16:creationId xmlns:a16="http://schemas.microsoft.com/office/drawing/2014/main" id="{C5657C91-A3C4-BD4B-AF06-87C04AD58147}"/>
              </a:ext>
            </a:extLst>
          </p:cNvPr>
          <p:cNvGrpSpPr/>
          <p:nvPr/>
        </p:nvGrpSpPr>
        <p:grpSpPr>
          <a:xfrm>
            <a:off x="139148" y="139148"/>
            <a:ext cx="11887201" cy="6579704"/>
            <a:chOff x="139148" y="139148"/>
            <a:chExt cx="11887201" cy="6579704"/>
          </a:xfrm>
        </p:grpSpPr>
        <p:sp>
          <p:nvSpPr>
            <p:cNvPr id="8" name="Rectangle 7">
              <a:extLst>
                <a:ext uri="{FF2B5EF4-FFF2-40B4-BE49-F238E27FC236}">
                  <a16:creationId xmlns:a16="http://schemas.microsoft.com/office/drawing/2014/main" id="{ACA290B5-5A62-744C-AAAA-D2699367CF28}"/>
                </a:ext>
              </a:extLst>
            </p:cNvPr>
            <p:cNvSpPr/>
            <p:nvPr/>
          </p:nvSpPr>
          <p:spPr>
            <a:xfrm>
              <a:off x="139148" y="139148"/>
              <a:ext cx="11887200" cy="6579704"/>
            </a:xfrm>
            <a:prstGeom prst="rect">
              <a:avLst/>
            </a:prstGeom>
            <a:noFill/>
            <a:ln w="38100">
              <a:solidFill>
                <a:srgbClr val="3895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15633EEB-FD2C-5443-B873-DCD8CB88ACED}"/>
                </a:ext>
              </a:extLst>
            </p:cNvPr>
            <p:cNvSpPr txBox="1"/>
            <p:nvPr/>
          </p:nvSpPr>
          <p:spPr>
            <a:xfrm>
              <a:off x="10495723" y="6436079"/>
              <a:ext cx="1530626" cy="276999"/>
            </a:xfrm>
            <a:prstGeom prst="rect">
              <a:avLst/>
            </a:prstGeom>
            <a:noFill/>
            <a:ln w="38100">
              <a:solidFill>
                <a:srgbClr val="3895C6"/>
              </a:solidFill>
            </a:ln>
          </p:spPr>
          <p:txBody>
            <a:bodyPr wrap="square" lIns="0" tIns="0" rIns="0" bIns="0" rtlCol="0" anchor="ctr" anchorCtr="0">
              <a:spAutoFit/>
            </a:bodyPr>
            <a:lstStyle/>
            <a:p>
              <a:pPr algn="ctr"/>
              <a:r>
                <a:rPr lang="en-US" b="1">
                  <a:solidFill>
                    <a:srgbClr val="3895C6"/>
                  </a:solidFill>
                  <a:latin typeface="Myriad Pro" panose="020B0503030403020204" pitchFamily="34" charset="0"/>
                </a:rPr>
                <a:t>300</a:t>
              </a:r>
            </a:p>
          </p:txBody>
        </p:sp>
      </p:grpSp>
    </p:spTree>
    <p:extLst>
      <p:ext uri="{BB962C8B-B14F-4D97-AF65-F5344CB8AC3E}">
        <p14:creationId xmlns:p14="http://schemas.microsoft.com/office/powerpoint/2010/main" val="639869772"/>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FE357-036B-574C-AD00-C9E21EA6FA24}"/>
              </a:ext>
            </a:extLst>
          </p:cNvPr>
          <p:cNvSpPr>
            <a:spLocks noGrp="1"/>
          </p:cNvSpPr>
          <p:nvPr>
            <p:ph type="title"/>
          </p:nvPr>
        </p:nvSpPr>
        <p:spPr>
          <a:xfrm>
            <a:off x="410817" y="0"/>
            <a:ext cx="11370366" cy="3451501"/>
          </a:xfrm>
        </p:spPr>
        <p:txBody>
          <a:bodyPr>
            <a:normAutofit/>
          </a:bodyPr>
          <a:lstStyle/>
          <a:p>
            <a:pPr>
              <a:defRPr/>
            </a:pPr>
            <a:r>
              <a:rPr lang="en-US" altLang="en-US"/>
              <a:t>What is the gene that controls domestication traits in animals like dogs, including sleep patterns (circadian rhythm), how social they are (sociality) and facial form?</a:t>
            </a:r>
            <a:endParaRPr lang="en-US"/>
          </a:p>
        </p:txBody>
      </p:sp>
      <p:sp>
        <p:nvSpPr>
          <p:cNvPr id="3" name="TextBox 2">
            <a:extLst>
              <a:ext uri="{FF2B5EF4-FFF2-40B4-BE49-F238E27FC236}">
                <a16:creationId xmlns:a16="http://schemas.microsoft.com/office/drawing/2014/main" id="{26650FF5-135D-7F49-AEBB-0D80B63D78F2}"/>
              </a:ext>
            </a:extLst>
          </p:cNvPr>
          <p:cNvSpPr txBox="1"/>
          <p:nvPr/>
        </p:nvSpPr>
        <p:spPr>
          <a:xfrm>
            <a:off x="5486402" y="3041373"/>
            <a:ext cx="3896138" cy="2554545"/>
          </a:xfrm>
          <a:prstGeom prst="rect">
            <a:avLst/>
          </a:prstGeom>
          <a:noFill/>
        </p:spPr>
        <p:txBody>
          <a:bodyPr wrap="square" rtlCol="0">
            <a:spAutoFit/>
          </a:bodyPr>
          <a:lstStyle/>
          <a:p>
            <a:pPr marL="342900" indent="-342900">
              <a:buFont typeface="+mj-lt"/>
              <a:buAutoNum type="alphaLcParenR"/>
            </a:pPr>
            <a:r>
              <a:rPr lang="en-US" altLang="en-US" sz="3200">
                <a:solidFill>
                  <a:srgbClr val="666666"/>
                </a:solidFill>
                <a:latin typeface="Myriad Pro" panose="020B0503030403020204" pitchFamily="34" charset="0"/>
              </a:rPr>
              <a:t>RAI1</a:t>
            </a:r>
          </a:p>
          <a:p>
            <a:pPr marL="342900" indent="-342900">
              <a:buFont typeface="+mj-lt"/>
              <a:buAutoNum type="alphaLcParenR"/>
            </a:pPr>
            <a:r>
              <a:rPr lang="en-US" altLang="en-US" sz="3200">
                <a:solidFill>
                  <a:srgbClr val="666666"/>
                </a:solidFill>
                <a:latin typeface="Myriad Pro" panose="020B0503030403020204" pitchFamily="34" charset="0"/>
              </a:rPr>
              <a:t>CAI1</a:t>
            </a:r>
          </a:p>
          <a:p>
            <a:pPr marL="342900" indent="-342900">
              <a:buFont typeface="+mj-lt"/>
              <a:buAutoNum type="alphaLcParenR"/>
            </a:pPr>
            <a:r>
              <a:rPr lang="en-US" altLang="en-US" sz="3200">
                <a:solidFill>
                  <a:srgbClr val="666666"/>
                </a:solidFill>
                <a:latin typeface="Myriad Pro" panose="020B0503030403020204" pitchFamily="34" charset="0"/>
              </a:rPr>
              <a:t>BAI1</a:t>
            </a:r>
          </a:p>
          <a:p>
            <a:pPr marL="342900" indent="-342900">
              <a:buFont typeface="+mj-lt"/>
              <a:buAutoNum type="alphaLcParenR"/>
            </a:pPr>
            <a:r>
              <a:rPr lang="en-US" altLang="en-US" sz="3200">
                <a:solidFill>
                  <a:srgbClr val="666666"/>
                </a:solidFill>
                <a:latin typeface="Myriad Pro" panose="020B0503030403020204" pitchFamily="34" charset="0"/>
              </a:rPr>
              <a:t>AAI1</a:t>
            </a:r>
            <a:br>
              <a:rPr lang="en-US" altLang="en-US" sz="3200">
                <a:solidFill>
                  <a:srgbClr val="666666"/>
                </a:solidFill>
                <a:latin typeface="Myriad Pro" panose="020B0503030403020204" pitchFamily="34" charset="0"/>
              </a:rPr>
            </a:br>
            <a:endParaRPr lang="en-US" sz="3200">
              <a:solidFill>
                <a:srgbClr val="666666"/>
              </a:solidFill>
              <a:latin typeface="Myriad Pro" panose="020B0503030403020204" pitchFamily="34" charset="0"/>
            </a:endParaRPr>
          </a:p>
        </p:txBody>
      </p:sp>
      <p:grpSp>
        <p:nvGrpSpPr>
          <p:cNvPr id="4" name="Group 3">
            <a:extLst>
              <a:ext uri="{FF2B5EF4-FFF2-40B4-BE49-F238E27FC236}">
                <a16:creationId xmlns:a16="http://schemas.microsoft.com/office/drawing/2014/main" id="{517563AF-A303-4043-83E9-CDE611B94273}"/>
              </a:ext>
            </a:extLst>
          </p:cNvPr>
          <p:cNvGrpSpPr/>
          <p:nvPr/>
        </p:nvGrpSpPr>
        <p:grpSpPr>
          <a:xfrm>
            <a:off x="139148" y="139148"/>
            <a:ext cx="11887201" cy="6579704"/>
            <a:chOff x="139148" y="139148"/>
            <a:chExt cx="11887201" cy="6579704"/>
          </a:xfrm>
        </p:grpSpPr>
        <p:sp>
          <p:nvSpPr>
            <p:cNvPr id="5" name="Rectangle 4">
              <a:extLst>
                <a:ext uri="{FF2B5EF4-FFF2-40B4-BE49-F238E27FC236}">
                  <a16:creationId xmlns:a16="http://schemas.microsoft.com/office/drawing/2014/main" id="{A2BA20DE-B0BA-8348-ACDD-6E60DEE096CD}"/>
                </a:ext>
              </a:extLst>
            </p:cNvPr>
            <p:cNvSpPr/>
            <p:nvPr/>
          </p:nvSpPr>
          <p:spPr>
            <a:xfrm>
              <a:off x="139148" y="139148"/>
              <a:ext cx="11887200" cy="6579704"/>
            </a:xfrm>
            <a:prstGeom prst="rect">
              <a:avLst/>
            </a:prstGeom>
            <a:noFill/>
            <a:ln w="38100">
              <a:solidFill>
                <a:srgbClr val="3895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B14F199-F839-E446-9426-28BA2AB40723}"/>
                </a:ext>
              </a:extLst>
            </p:cNvPr>
            <p:cNvSpPr txBox="1"/>
            <p:nvPr/>
          </p:nvSpPr>
          <p:spPr>
            <a:xfrm>
              <a:off x="10495723" y="6436079"/>
              <a:ext cx="1530626" cy="276999"/>
            </a:xfrm>
            <a:prstGeom prst="rect">
              <a:avLst/>
            </a:prstGeom>
            <a:noFill/>
            <a:ln w="38100">
              <a:solidFill>
                <a:srgbClr val="3895C6"/>
              </a:solidFill>
            </a:ln>
          </p:spPr>
          <p:txBody>
            <a:bodyPr wrap="square" lIns="0" tIns="0" rIns="0" bIns="0" rtlCol="0" anchor="ctr" anchorCtr="0">
              <a:spAutoFit/>
            </a:bodyPr>
            <a:lstStyle/>
            <a:p>
              <a:pPr algn="ctr"/>
              <a:r>
                <a:rPr lang="en-US" b="1">
                  <a:solidFill>
                    <a:srgbClr val="3895C6"/>
                  </a:solidFill>
                  <a:latin typeface="Myriad Pro" panose="020B0503030403020204" pitchFamily="34" charset="0"/>
                </a:rPr>
                <a:t>400</a:t>
              </a:r>
            </a:p>
          </p:txBody>
        </p:sp>
      </p:grpSp>
    </p:spTree>
    <p:extLst>
      <p:ext uri="{BB962C8B-B14F-4D97-AF65-F5344CB8AC3E}">
        <p14:creationId xmlns:p14="http://schemas.microsoft.com/office/powerpoint/2010/main" val="1507577893"/>
      </p:ext>
    </p:extLst>
  </p:cSld>
  <p:clrMapOvr>
    <a:masterClrMapping/>
  </p:clrMapOvr>
  <mc:AlternateContent xmlns:mc="http://schemas.openxmlformats.org/markup-compatibility/2006">
    <mc:Choice xmlns:p14="http://schemas.microsoft.com/office/powerpoint/2010/main" Requires="p14">
      <p:transition spd="slow">
        <p14:prism dir="u"/>
      </p:transition>
    </mc:Choice>
    <mc:Fallback>
      <p:transition spd="slow">
        <p:fade/>
      </p:transition>
    </mc:Fallback>
  </mc:AlternateContent>
</p:sld>
</file>

<file path=ppt/theme/theme1.xml><?xml version="1.0" encoding="utf-8"?>
<a:theme xmlns:a="http://schemas.openxmlformats.org/drawingml/2006/main" name="Office Theme">
  <a:themeElements>
    <a:clrScheme name="Custom 2">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3895C6"/>
      </a:hlink>
      <a:folHlink>
        <a:srgbClr val="FEFFF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9A181F5CD5C1D4D9A4A5F5AE1E13EC5" ma:contentTypeVersion="12" ma:contentTypeDescription="Create a new document." ma:contentTypeScope="" ma:versionID="6a6d250d99af5a4a9ea84258c0256a53">
  <xsd:schema xmlns:xsd="http://www.w3.org/2001/XMLSchema" xmlns:xs="http://www.w3.org/2001/XMLSchema" xmlns:p="http://schemas.microsoft.com/office/2006/metadata/properties" xmlns:ns2="e6937261-5f27-4cd6-ac9f-79c734ee8870" xmlns:ns3="548cf6cf-3d9e-4e97-bf52-5c6a50b0cd45" targetNamespace="http://schemas.microsoft.com/office/2006/metadata/properties" ma:root="true" ma:fieldsID="9e38efe7a706ce6f5bacc47aebac4b6a" ns2:_="" ns3:_="">
    <xsd:import namespace="e6937261-5f27-4cd6-ac9f-79c734ee8870"/>
    <xsd:import namespace="548cf6cf-3d9e-4e97-bf52-5c6a50b0cd4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937261-5f27-4cd6-ac9f-79c734ee88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48cf6cf-3d9e-4e97-bf52-5c6a50b0cd4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5C68ABC-E5E3-4BE8-928E-5D484F4C13A5}">
  <ds:schemaRefs>
    <ds:schemaRef ds:uri="http://schemas.microsoft.com/sharepoint/v3/contenttype/forms"/>
  </ds:schemaRefs>
</ds:datastoreItem>
</file>

<file path=customXml/itemProps2.xml><?xml version="1.0" encoding="utf-8"?>
<ds:datastoreItem xmlns:ds="http://schemas.openxmlformats.org/officeDocument/2006/customXml" ds:itemID="{DB3F44F8-DA05-4468-ADFB-1DC1635FEECE}">
  <ds:schemaRefs>
    <ds:schemaRef ds:uri="548cf6cf-3d9e-4e97-bf52-5c6a50b0cd45"/>
    <ds:schemaRef ds:uri="e6937261-5f27-4cd6-ac9f-79c734ee887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EA61860-A2A6-49F3-AFB1-96219F4B2F14}">
  <ds:schemaRefs>
    <ds:schemaRef ds:uri="548cf6cf-3d9e-4e97-bf52-5c6a50b0cd45"/>
    <ds:schemaRef ds:uri="e6937261-5f27-4cd6-ac9f-79c734ee887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54</Slides>
  <Notes>3</Notes>
  <HiddenSlides>0</HiddenSlide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Office Theme</vt:lpstr>
      <vt:lpstr>PowerPoint Presentation</vt:lpstr>
      <vt:lpstr>PowerPoint Presentation</vt:lpstr>
      <vt:lpstr>Humans and dogs have coexisted for how many years? </vt:lpstr>
      <vt:lpstr>15,000-50,000</vt:lpstr>
      <vt:lpstr>Dog domestication occurred approx. how many years before present?</vt:lpstr>
      <vt:lpstr>10,000 years before present</vt:lpstr>
      <vt:lpstr>Name at least three driving factors that made it beneficial for canids to co-evolve and travel with humans as companions.</vt:lpstr>
      <vt:lpstr>PowerPoint Presentation</vt:lpstr>
      <vt:lpstr>What is the gene that controls domestication traits in animals like dogs, including sleep patterns (circadian rhythm), how social they are (sociality) and facial form?</vt:lpstr>
      <vt:lpstr>PowerPoint Presentation</vt:lpstr>
      <vt:lpstr>What is the name of the hypothesis that supports the formation of domestication traits in animals?</vt:lpstr>
      <vt:lpstr>Neural Crest Hypothesis</vt:lpstr>
      <vt:lpstr>Name at least three things dogs do to reinforce their bond with humans.</vt:lpstr>
      <vt:lpstr>PowerPoint Presentation</vt:lpstr>
      <vt:lpstr>What are at least three things animals do to improve the lives of humans?</vt:lpstr>
      <vt:lpstr>PowerPoint Presentation</vt:lpstr>
      <vt:lpstr>How has the human-animal bond been used in the California prison system to help inmates and animals mutualistically?</vt:lpstr>
      <vt:lpstr>In 2014, inmates that had long-term or life sentences were given the opportunity to train dogs that needed socialization &amp; training through the Paws for Life prison program. They helped with dog rehabilitation by caring for them, socializing the animals, and getting them ready for their forever home. They then had the opportunity to introduce the dogs to their new families.</vt:lpstr>
      <vt:lpstr>Name some emotional and physical benefits of caring for a pet.</vt:lpstr>
      <vt:lpstr>PowerPoint Presentation</vt:lpstr>
      <vt:lpstr>Name at least five health benefits to having and caring for a pet.</vt:lpstr>
      <vt:lpstr>PowerPoint Presentation</vt:lpstr>
      <vt:lpstr>PowerPoint Presentation</vt:lpstr>
      <vt:lpstr>PowerPoint Presentation</vt:lpstr>
      <vt:lpstr>True or False: 57% of pet owners say they would prefer their pet as their only companion if they were stranded on a desert island.</vt:lpstr>
      <vt:lpstr>True!</vt:lpstr>
      <vt:lpstr>True or False: 52% of people surveyed said they are better at remembering  the names of their neighbors’ pets than their human neighbors’ names!</vt:lpstr>
      <vt:lpstr>True!</vt:lpstr>
      <vt:lpstr>True or False: The human-animal bond can help pets too, by increasing their life-span, improving their overall health, providing companionship, and decreasing depression/loneliness.</vt:lpstr>
      <vt:lpstr>True!</vt:lpstr>
      <vt:lpstr>True or False: Therapy animals have the same legal protections as Service animals.</vt:lpstr>
      <vt:lpstr>PowerPoint Presentation</vt:lpstr>
      <vt:lpstr>True or False: A service animal is any dog that is individually trained to do work or perform tasks for the benefit of an individual with a disability, including a physical, sensory, psychiatric, intellectual, or mental disability.</vt:lpstr>
      <vt:lpstr>True!</vt:lpstr>
      <vt:lpstr>Name the legal Act that was passed by Congress in 1990 that gave disabled individuals the right to have a service animal (in addition to many other rights and protections).</vt:lpstr>
      <vt:lpstr>The American with Disabilities Act (ADA)</vt:lpstr>
      <vt:lpstr>Name at least four things a service dog could help a disabled person with and name the disability they are supporting?</vt:lpstr>
      <vt:lpstr>PowerPoint Presentation</vt:lpstr>
      <vt:lpstr>You are a specially trained service dog that can sniff out things like peanuts, soy, tree nuts, air particles, etc. What kind of disability are you specially trained to support for humans?</vt:lpstr>
      <vt:lpstr>Allergies / Allergens</vt:lpstr>
      <vt:lpstr>You are a specially trained service dog that has been assigned to help a veteran who has come back from a war-torn part of the world, and is having difficulty re-engaging with life. What might they be suffering from that you can help with?</vt:lpstr>
      <vt:lpstr>Post-Traumatic Stress Syndrome (PTSD)</vt:lpstr>
      <vt:lpstr>Name at least three places you might see a therapy animal at work?</vt:lpstr>
      <vt:lpstr>PowerPoint Presentation</vt:lpstr>
      <vt:lpstr>True or False: An emotional support animal is any animal that alleviates symptoms of a mental or emotional condition.</vt:lpstr>
      <vt:lpstr>True!</vt:lpstr>
      <vt:lpstr>List at least four human conditions with which an emotional support animal could assist?</vt:lpstr>
      <vt:lpstr>PowerPoint Presentation</vt:lpstr>
      <vt:lpstr>You are specially trained to help with individuals that have social anxiety, fears and phobias, sometimes hallucinations, personality disorder, etc.; what can you do to help your human?</vt:lpstr>
      <vt:lpstr>When you sense an episode come on, you can help distract your human, calm them, refocus them, and help them re-engage in life.</vt:lpstr>
      <vt:lpstr>You are a disaster-relief dog trained to help humans after stressful natural or human-caused disasters. Name five situations in which you might be deployed to the field to help humans?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PetSpace Jeopardy</dc:title>
  <dc:creator>Microsoft Office User</dc:creator>
  <cp:revision>1</cp:revision>
  <dcterms:created xsi:type="dcterms:W3CDTF">2018-05-23T22:46:06Z</dcterms:created>
  <dcterms:modified xsi:type="dcterms:W3CDTF">2019-10-18T22:33:59Z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0x010100C9A181F5CD5C1D4D9A4A5F5AE1E13EC5</vt:lpwstr>
  </property>
</Properties>
</file>